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12192000"/>
  <p:notesSz cx="6858000" cy="9144000"/>
  <p:embeddedFontLst>
    <p:embeddedFont>
      <p:font typeface="Tahoma"/>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5" roundtripDataSignature="AMtx7mgFLghSxovU4bY8Xz4XDwAZra5D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E896A5-540A-4516-972D-4AD39DD59C7F}">
  <a:tblStyle styleId="{C0E896A5-540A-4516-972D-4AD39DD59C7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Tahoma-bold.fntdata"/><Relationship Id="rId63" Type="http://schemas.openxmlformats.org/officeDocument/2006/relationships/font" Target="fonts/Tahoma-regular.fntdata"/><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 name="Google Shape;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p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p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 name="Google Shape;28;p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p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 name="Google Shape;36;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2" name="Google Shape;392;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p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7" name="Google Shape;487;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 name="Google Shape;47;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9" name="Google Shape;499;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2" name="Google Shape;512;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7" name="Google Shape;537;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6" name="Google Shape;576;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0" name="Google Shape;59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4" name="Google Shape;604;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8" name="Google Shape;618;p4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 name="Google Shape;58;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0" name="Google Shape;630;p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6" name="Google Shape;646;p5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1" name="Google Shape;661;p5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4" name="Google Shape;674;p5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p5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2" name="Google Shape;702;p5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6: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13" name="Google Shape;71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 name="Google Shape;68;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58"/>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58"/>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3" name="Google Shape;13;p58"/>
          <p:cNvSpPr txBox="1"/>
          <p:nvPr>
            <p:ph idx="12" type="sldNum"/>
          </p:nvPr>
        </p:nvSpPr>
        <p:spPr>
          <a:xfrm>
            <a:off x="11506201" y="6492875"/>
            <a:ext cx="457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5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5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 name="Google Shape;17;p5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5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5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10160" y="25400"/>
            <a:ext cx="12105640" cy="660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57"/>
          <p:cNvSpPr txBox="1"/>
          <p:nvPr>
            <p:ph idx="1" type="body"/>
          </p:nvPr>
        </p:nvSpPr>
        <p:spPr>
          <a:xfrm>
            <a:off x="76200" y="838200"/>
            <a:ext cx="12039599" cy="5338763"/>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57"/>
          <p:cNvSpPr txBox="1"/>
          <p:nvPr>
            <p:ph idx="12" type="sldNum"/>
          </p:nvPr>
        </p:nvSpPr>
        <p:spPr>
          <a:xfrm>
            <a:off x="11506200" y="6497955"/>
            <a:ext cx="533399"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b="0" l="0" r="0" t="0"/>
          <a:stretch/>
        </p:blipFill>
        <p:spPr>
          <a:xfrm>
            <a:off x="0" y="0"/>
            <a:ext cx="12368462" cy="6871366"/>
          </a:xfrm>
          <a:prstGeom prst="rect">
            <a:avLst/>
          </a:prstGeom>
          <a:noFill/>
          <a:ln>
            <a:noFill/>
          </a:ln>
        </p:spPr>
      </p:pic>
      <p:sp>
        <p:nvSpPr>
          <p:cNvPr id="25" name="Google Shape;25;p1"/>
          <p:cNvSpPr/>
          <p:nvPr/>
        </p:nvSpPr>
        <p:spPr>
          <a:xfrm>
            <a:off x="838200" y="2232316"/>
            <a:ext cx="10891684" cy="16312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4800" u="none" cap="none" strike="noStrike">
                <a:solidFill>
                  <a:schemeClr val="lt1"/>
                </a:solidFill>
                <a:latin typeface="Arial"/>
                <a:ea typeface="Arial"/>
                <a:cs typeface="Arial"/>
                <a:sym typeface="Arial"/>
              </a:rPr>
              <a:t>Session 03</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rPr b="1" i="0" lang="en-US" sz="4000" u="none" cap="none" strike="noStrike">
                <a:solidFill>
                  <a:schemeClr val="lt1"/>
                </a:solidFill>
                <a:latin typeface="Arial"/>
                <a:ea typeface="Arial"/>
                <a:cs typeface="Arial"/>
                <a:sym typeface="Arial"/>
              </a:rPr>
              <a:t>Variables and Data Types</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Checked and Unchecked Statements 2-4</a:t>
            </a:r>
            <a:endParaRPr>
              <a:latin typeface="Calibri"/>
              <a:ea typeface="Calibri"/>
              <a:cs typeface="Calibri"/>
              <a:sym typeface="Calibri"/>
            </a:endParaRPr>
          </a:p>
        </p:txBody>
      </p:sp>
      <p:sp>
        <p:nvSpPr>
          <p:cNvPr id="123" name="Google Shape;123;p1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 following code creates a class </a:t>
            </a:r>
            <a:r>
              <a:rPr b="1" lang="en-US" sz="1800">
                <a:latin typeface="Courier New"/>
                <a:ea typeface="Courier New"/>
                <a:cs typeface="Courier New"/>
                <a:sym typeface="Courier New"/>
              </a:rPr>
              <a:t>Addition</a:t>
            </a:r>
            <a:r>
              <a:rPr lang="en-US" sz="1800">
                <a:latin typeface="Calibri"/>
                <a:ea typeface="Calibri"/>
                <a:cs typeface="Calibri"/>
                <a:sym typeface="Calibri"/>
              </a:rPr>
              <a:t> with the </a:t>
            </a:r>
            <a:r>
              <a:rPr lang="en-US" sz="1800">
                <a:latin typeface="Courier New"/>
                <a:ea typeface="Courier New"/>
                <a:cs typeface="Courier New"/>
                <a:sym typeface="Courier New"/>
              </a:rPr>
              <a:t>checked</a:t>
            </a:r>
            <a:r>
              <a:rPr lang="en-US" sz="1800">
                <a:latin typeface="Calibri"/>
                <a:ea typeface="Calibri"/>
                <a:cs typeface="Calibri"/>
                <a:sym typeface="Calibri"/>
              </a:rPr>
              <a:t> statement that throws an overflow exception.</a:t>
            </a:r>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Arial"/>
              <a:ea typeface="Arial"/>
              <a:cs typeface="Arial"/>
              <a:sym typeface="Arial"/>
            </a:endParaRPr>
          </a:p>
        </p:txBody>
      </p:sp>
      <p:sp>
        <p:nvSpPr>
          <p:cNvPr id="124" name="Google Shape;124;p1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25" name="Google Shape;125;p1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26" name="Google Shape;126;p10"/>
          <p:cNvSpPr txBox="1"/>
          <p:nvPr/>
        </p:nvSpPr>
        <p:spPr>
          <a:xfrm>
            <a:off x="3563938" y="1433514"/>
            <a:ext cx="4208462" cy="3290887"/>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using System;</a:t>
            </a:r>
            <a:endParaRPr b="0" i="0" sz="14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class Addition</a:t>
            </a:r>
            <a:endParaRPr b="0" i="0" sz="14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40005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public static void Main() </a:t>
            </a:r>
            <a:endParaRPr b="0" i="0" sz="1400" u="none" cap="none" strike="noStrike">
              <a:solidFill>
                <a:srgbClr val="000000"/>
              </a:solidFill>
              <a:latin typeface="Arial"/>
              <a:ea typeface="Arial"/>
              <a:cs typeface="Arial"/>
              <a:sym typeface="Arial"/>
            </a:endParaRPr>
          </a:p>
          <a:p>
            <a:pPr indent="4000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byte numOne = 255;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byte numTwo = 1;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byte result = 0;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try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8572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//This code throws an overflow</a:t>
            </a:r>
            <a:br>
              <a:rPr b="0" i="0" lang="en-US" sz="1200" u="none" cap="none" strike="noStrike">
                <a:solidFill>
                  <a:srgbClr val="000000"/>
                </a:solidFill>
                <a:latin typeface="Courier New"/>
                <a:ea typeface="Courier New"/>
                <a:cs typeface="Courier New"/>
                <a:sym typeface="Courier New"/>
              </a:rPr>
            </a:br>
            <a:r>
              <a:rPr b="0" i="0" lang="en-US" sz="1200" u="none" cap="none" strike="noStrike">
                <a:solidFill>
                  <a:srgbClr val="000000"/>
                </a:solidFill>
                <a:latin typeface="Courier New"/>
                <a:ea typeface="Courier New"/>
                <a:cs typeface="Courier New"/>
                <a:sym typeface="Courier New"/>
              </a:rPr>
              <a:t>         // exception checked </a:t>
            </a:r>
            <a:endParaRPr b="0" i="0" sz="1400" u="none" cap="none" strike="noStrike">
              <a:solidFill>
                <a:srgbClr val="000000"/>
              </a:solidFill>
              <a:latin typeface="Arial"/>
              <a:ea typeface="Arial"/>
              <a:cs typeface="Arial"/>
              <a:sym typeface="Arial"/>
            </a:endParaRPr>
          </a:p>
          <a:p>
            <a:pPr indent="8572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9715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result = (byte)(numOne + numTwo); </a:t>
            </a:r>
            <a:endParaRPr b="0" i="0" sz="1400" u="none" cap="none" strike="noStrike">
              <a:solidFill>
                <a:srgbClr val="000000"/>
              </a:solidFill>
              <a:latin typeface="Arial"/>
              <a:ea typeface="Arial"/>
              <a:cs typeface="Arial"/>
              <a:sym typeface="Arial"/>
            </a:endParaRPr>
          </a:p>
          <a:p>
            <a:pPr indent="8572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8572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Console.WriteLine("Result: " + </a:t>
            </a:r>
            <a:endParaRPr/>
          </a:p>
          <a:p>
            <a:pPr indent="8572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result);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catch (OverflowException ex)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8572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Console.WriteLine(ex); </a:t>
            </a:r>
            <a:endParaRPr b="0" i="0" sz="1400" u="none" cap="none" strike="noStrike">
              <a:solidFill>
                <a:srgbClr val="000000"/>
              </a:solidFill>
              <a:latin typeface="Arial"/>
              <a:ea typeface="Arial"/>
              <a:cs typeface="Arial"/>
              <a:sym typeface="Arial"/>
            </a:endParaRPr>
          </a:p>
          <a:p>
            <a:pPr indent="6286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400050" lvl="0" marL="0" marR="0" rtl="0" algn="l">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Arial"/>
              <a:ea typeface="Arial"/>
              <a:cs typeface="Arial"/>
              <a:sym typeface="Arial"/>
            </a:endParaRPr>
          </a:p>
        </p:txBody>
      </p:sp>
      <p:sp>
        <p:nvSpPr>
          <p:cNvPr id="127" name="Google Shape;127;p10"/>
          <p:cNvSpPr txBox="1"/>
          <p:nvPr/>
        </p:nvSpPr>
        <p:spPr>
          <a:xfrm>
            <a:off x="2116138" y="1439865"/>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28" name="Google Shape;128;p10"/>
          <p:cNvSpPr txBox="1"/>
          <p:nvPr/>
        </p:nvSpPr>
        <p:spPr>
          <a:xfrm>
            <a:off x="7983539" y="1358901"/>
            <a:ext cx="2573337" cy="3235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4E4C"/>
              </a:buClr>
              <a:buSzPts val="900"/>
              <a:buFont typeface="Noto Sans Symbols"/>
              <a:buNone/>
            </a:pPr>
            <a:r>
              <a:rPr b="0" i="0" lang="en-US" sz="1800" u="none" cap="none" strike="noStrike">
                <a:solidFill>
                  <a:schemeClr val="dk1"/>
                </a:solidFill>
                <a:latin typeface="Calibri"/>
                <a:ea typeface="Calibri"/>
                <a:cs typeface="Calibri"/>
                <a:sym typeface="Calibri"/>
              </a:rPr>
              <a:t>When the statement in the </a:t>
            </a:r>
            <a:r>
              <a:rPr b="0" i="0" lang="en-US" sz="1800" u="none" cap="none" strike="noStrike">
                <a:solidFill>
                  <a:schemeClr val="dk1"/>
                </a:solidFill>
                <a:latin typeface="Courier New"/>
                <a:ea typeface="Courier New"/>
                <a:cs typeface="Courier New"/>
                <a:sym typeface="Courier New"/>
              </a:rPr>
              <a:t>checked</a:t>
            </a:r>
            <a:r>
              <a:rPr b="0" i="0" lang="en-US" sz="1800" u="none" cap="none" strike="noStrike">
                <a:solidFill>
                  <a:schemeClr val="dk1"/>
                </a:solidFill>
                <a:latin typeface="Calibri"/>
                <a:ea typeface="Calibri"/>
                <a:cs typeface="Calibri"/>
                <a:sym typeface="Calibri"/>
              </a:rPr>
              <a:t> block is executed, it gives an error. This is because the result of the addition of the two numbers results in 256. This value is too large to be stored in the byte variable causing an arithmetic overflow to occur.</a:t>
            </a:r>
            <a:endParaRPr b="0" i="0" sz="2200" u="none" cap="none" strike="noStrike">
              <a:solidFill>
                <a:schemeClr val="dk1"/>
              </a:solidFill>
              <a:latin typeface="Arial"/>
              <a:ea typeface="Arial"/>
              <a:cs typeface="Arial"/>
              <a:sym typeface="Arial"/>
            </a:endParaRPr>
          </a:p>
        </p:txBody>
      </p:sp>
      <p:pic>
        <p:nvPicPr>
          <p:cNvPr id="129" name="Google Shape;129;p10"/>
          <p:cNvPicPr preferRelativeResize="0"/>
          <p:nvPr/>
        </p:nvPicPr>
        <p:blipFill rotWithShape="1">
          <a:blip r:embed="rId3">
            <a:alphaModFix/>
          </a:blip>
          <a:srcRect b="6876" l="0" r="3030" t="6066"/>
          <a:stretch/>
        </p:blipFill>
        <p:spPr>
          <a:xfrm>
            <a:off x="3276600" y="4922839"/>
            <a:ext cx="6553200" cy="1501775"/>
          </a:xfrm>
          <a:prstGeom prst="rect">
            <a:avLst/>
          </a:prstGeom>
          <a:noFill/>
          <a:ln>
            <a:noFill/>
          </a:ln>
        </p:spPr>
      </p:pic>
      <p:sp>
        <p:nvSpPr>
          <p:cNvPr id="130" name="Google Shape;130;p10"/>
          <p:cNvSpPr txBox="1"/>
          <p:nvPr/>
        </p:nvSpPr>
        <p:spPr>
          <a:xfrm>
            <a:off x="1817914" y="543052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131" name="Google Shape;131;p1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Checked and Unchecked Statements 3-4</a:t>
            </a:r>
            <a:endParaRPr>
              <a:latin typeface="Calibri"/>
              <a:ea typeface="Calibri"/>
              <a:cs typeface="Calibri"/>
              <a:sym typeface="Calibri"/>
            </a:endParaRPr>
          </a:p>
        </p:txBody>
      </p:sp>
      <p:sp>
        <p:nvSpPr>
          <p:cNvPr id="138" name="Google Shape;138;p1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unchecked statement is associated with the unchecked keyword.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The unchecked statement ignores the arithmetic overflow and assigns junk data to the target variable.</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An unchecked statement creates an unchecked context for a block of statements and has the following form:</a:t>
            </a:r>
            <a:endParaRPr/>
          </a:p>
          <a:p>
            <a:pPr indent="-50800" lvl="0" marL="228600" rtl="0" algn="l">
              <a:lnSpc>
                <a:spcPct val="90000"/>
              </a:lnSpc>
              <a:spcBef>
                <a:spcPts val="1000"/>
              </a:spcBef>
              <a:spcAft>
                <a:spcPts val="0"/>
              </a:spcAft>
              <a:buSzPts val="2400"/>
              <a:buFont typeface="Noto Sans Symbols"/>
              <a:buNone/>
            </a:pPr>
            <a:r>
              <a:rPr lang="en-US" sz="2400">
                <a:latin typeface="Courier New"/>
                <a:ea typeface="Courier New"/>
                <a:cs typeface="Courier New"/>
                <a:sym typeface="Courier New"/>
              </a:rPr>
              <a:t>       unchecked-statement:</a:t>
            </a:r>
            <a:endParaRPr/>
          </a:p>
          <a:p>
            <a:pPr indent="-50800" lvl="0" marL="228600" rtl="0" algn="l">
              <a:lnSpc>
                <a:spcPct val="90000"/>
              </a:lnSpc>
              <a:spcBef>
                <a:spcPts val="1000"/>
              </a:spcBef>
              <a:spcAft>
                <a:spcPts val="0"/>
              </a:spcAft>
              <a:buSzPts val="2400"/>
              <a:buFont typeface="Noto Sans Symbols"/>
              <a:buNone/>
            </a:pPr>
            <a:r>
              <a:rPr lang="en-US" sz="2400">
                <a:latin typeface="Courier New"/>
                <a:ea typeface="Courier New"/>
                <a:cs typeface="Courier New"/>
                <a:sym typeface="Courier New"/>
              </a:rPr>
              <a:t>       unchecked block </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139" name="Google Shape;139;p1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40" name="Google Shape;140;p1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41" name="Google Shape;141;p1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2"/>
          <p:cNvSpPr/>
          <p:nvPr/>
        </p:nvSpPr>
        <p:spPr>
          <a:xfrm>
            <a:off x="1752600" y="758825"/>
            <a:ext cx="8915400" cy="5888038"/>
          </a:xfrm>
          <a:prstGeom prst="rect">
            <a:avLst/>
          </a:prstGeom>
          <a:noFill/>
          <a:ln>
            <a:noFill/>
          </a:ln>
        </p:spPr>
        <p:txBody>
          <a:bodyPr anchorCtr="0" anchor="t" bIns="45700" lIns="91425" spcFirstLastPara="1" rIns="91425" wrap="square" tIns="45700">
            <a:spAutoFit/>
          </a:bodyPr>
          <a:lstStyle/>
          <a:p>
            <a:pPr indent="-342900" lvl="0" marL="342900" marR="0" rtl="0" algn="l">
              <a:lnSpc>
                <a:spcPct val="7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code creates a class </a:t>
            </a:r>
            <a:r>
              <a:rPr b="1" i="0" lang="en-US" sz="2000" u="none" cap="none" strike="noStrike">
                <a:solidFill>
                  <a:schemeClr val="dk1"/>
                </a:solidFill>
                <a:latin typeface="Courier New"/>
                <a:ea typeface="Courier New"/>
                <a:cs typeface="Courier New"/>
                <a:sym typeface="Courier New"/>
              </a:rPr>
              <a:t>Addition</a:t>
            </a:r>
            <a:r>
              <a:rPr b="0" i="0" lang="en-US" sz="2000" u="none" cap="none" strike="noStrike">
                <a:solidFill>
                  <a:schemeClr val="dk1"/>
                </a:solidFill>
                <a:latin typeface="Calibri"/>
                <a:ea typeface="Calibri"/>
                <a:cs typeface="Calibri"/>
                <a:sym typeface="Calibri"/>
              </a:rPr>
              <a:t> that uses the </a:t>
            </a:r>
            <a:r>
              <a:rPr b="0" i="0" lang="en-US" sz="2000" u="none" cap="none" strike="noStrike">
                <a:solidFill>
                  <a:schemeClr val="dk1"/>
                </a:solidFill>
                <a:latin typeface="Courier New"/>
                <a:ea typeface="Courier New"/>
                <a:cs typeface="Courier New"/>
                <a:sym typeface="Courier New"/>
              </a:rPr>
              <a:t>unchecked</a:t>
            </a:r>
            <a:r>
              <a:rPr b="0" i="0" lang="en-US" sz="2000" u="none" cap="none" strike="noStrike">
                <a:solidFill>
                  <a:schemeClr val="dk1"/>
                </a:solidFill>
                <a:latin typeface="Calibri"/>
                <a:ea typeface="Calibri"/>
                <a:cs typeface="Calibri"/>
                <a:sym typeface="Calibri"/>
              </a:rPr>
              <a:t> statement:</a:t>
            </a:r>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79400" lvl="0" marL="342900" marR="0" rtl="0" algn="l">
              <a:lnSpc>
                <a:spcPct val="7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alibri"/>
                <a:ea typeface="Calibri"/>
                <a:cs typeface="Calibri"/>
                <a:sym typeface="Calibri"/>
              </a:rPr>
              <a:t>When the statement within the </a:t>
            </a:r>
            <a:r>
              <a:rPr b="0" i="0" lang="en-US" sz="1400" u="none" cap="none" strike="noStrike">
                <a:solidFill>
                  <a:schemeClr val="dk1"/>
                </a:solidFill>
                <a:latin typeface="Courier New"/>
                <a:ea typeface="Courier New"/>
                <a:cs typeface="Courier New"/>
                <a:sym typeface="Courier New"/>
              </a:rPr>
              <a:t>unchecked</a:t>
            </a:r>
            <a:r>
              <a:rPr b="0" i="0" lang="en-US" sz="1400" u="none" cap="none" strike="noStrike">
                <a:solidFill>
                  <a:schemeClr val="dk1"/>
                </a:solidFill>
                <a:latin typeface="Calibri"/>
                <a:ea typeface="Calibri"/>
                <a:cs typeface="Calibri"/>
                <a:sym typeface="Calibri"/>
              </a:rPr>
              <a:t> block is executed, the overflow that is generated is ignored by the </a:t>
            </a:r>
            <a:r>
              <a:rPr b="0" i="0" lang="en-US" sz="1400" u="none" cap="none" strike="noStrike">
                <a:solidFill>
                  <a:schemeClr val="dk1"/>
                </a:solidFill>
                <a:latin typeface="Courier New"/>
                <a:ea typeface="Courier New"/>
                <a:cs typeface="Courier New"/>
                <a:sym typeface="Courier New"/>
              </a:rPr>
              <a:t>unchecked</a:t>
            </a:r>
            <a:r>
              <a:rPr b="0" i="0" lang="en-US" sz="1400" u="none" cap="none" strike="noStrike">
                <a:solidFill>
                  <a:schemeClr val="dk1"/>
                </a:solidFill>
                <a:latin typeface="Calibri"/>
                <a:ea typeface="Calibri"/>
                <a:cs typeface="Calibri"/>
                <a:sym typeface="Calibri"/>
              </a:rPr>
              <a:t> statement and it returns an unexpected value.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alibri"/>
                <a:ea typeface="Calibri"/>
                <a:cs typeface="Calibri"/>
                <a:sym typeface="Calibri"/>
              </a:rPr>
              <a:t>The </a:t>
            </a:r>
            <a:r>
              <a:rPr b="0" i="0" lang="en-US" sz="1400" u="none" cap="none" strike="noStrike">
                <a:solidFill>
                  <a:schemeClr val="dk1"/>
                </a:solidFill>
                <a:latin typeface="Courier New"/>
                <a:ea typeface="Courier New"/>
                <a:cs typeface="Courier New"/>
                <a:sym typeface="Courier New"/>
              </a:rPr>
              <a:t>checked</a:t>
            </a:r>
            <a:r>
              <a:rPr b="0" i="0" lang="en-US" sz="1400" u="none" cap="none" strike="noStrike">
                <a:solidFill>
                  <a:schemeClr val="dk1"/>
                </a:solidFill>
                <a:latin typeface="Calibri"/>
                <a:ea typeface="Calibri"/>
                <a:cs typeface="Calibri"/>
                <a:sym typeface="Calibri"/>
              </a:rPr>
              <a:t> and </a:t>
            </a:r>
            <a:r>
              <a:rPr b="0" i="0" lang="en-US" sz="1400" u="none" cap="none" strike="noStrike">
                <a:solidFill>
                  <a:schemeClr val="dk1"/>
                </a:solidFill>
                <a:latin typeface="Courier New"/>
                <a:ea typeface="Courier New"/>
                <a:cs typeface="Courier New"/>
                <a:sym typeface="Courier New"/>
              </a:rPr>
              <a:t>unchecked</a:t>
            </a:r>
            <a:r>
              <a:rPr b="0" i="0" lang="en-US" sz="1400" u="none" cap="none" strike="noStrike">
                <a:solidFill>
                  <a:schemeClr val="dk1"/>
                </a:solidFill>
                <a:latin typeface="Calibri"/>
                <a:ea typeface="Calibri"/>
                <a:cs typeface="Calibri"/>
                <a:sym typeface="Calibri"/>
              </a:rPr>
              <a:t> statements are similar to the </a:t>
            </a:r>
            <a:r>
              <a:rPr b="0" i="0" lang="en-US" sz="1400" u="none" cap="none" strike="noStrike">
                <a:solidFill>
                  <a:schemeClr val="dk1"/>
                </a:solidFill>
                <a:latin typeface="Courier New"/>
                <a:ea typeface="Courier New"/>
                <a:cs typeface="Courier New"/>
                <a:sym typeface="Courier New"/>
              </a:rPr>
              <a:t>checked</a:t>
            </a:r>
            <a:r>
              <a:rPr b="0" i="0" lang="en-US" sz="1400" u="none" cap="none" strike="noStrike">
                <a:solidFill>
                  <a:schemeClr val="dk1"/>
                </a:solidFill>
                <a:latin typeface="Calibri"/>
                <a:ea typeface="Calibri"/>
                <a:cs typeface="Calibri"/>
                <a:sym typeface="Calibri"/>
              </a:rPr>
              <a:t> and </a:t>
            </a:r>
            <a:r>
              <a:rPr b="0" i="0" lang="en-US" sz="1400" u="none" cap="none" strike="noStrike">
                <a:solidFill>
                  <a:schemeClr val="dk1"/>
                </a:solidFill>
                <a:latin typeface="Courier New"/>
                <a:ea typeface="Courier New"/>
                <a:cs typeface="Courier New"/>
                <a:sym typeface="Courier New"/>
              </a:rPr>
              <a:t>unchecked</a:t>
            </a:r>
            <a:r>
              <a:rPr b="0" i="0" lang="en-US" sz="1400" u="none" cap="none" strike="noStrike">
                <a:solidFill>
                  <a:schemeClr val="dk1"/>
                </a:solidFill>
                <a:latin typeface="Calibri"/>
                <a:ea typeface="Calibri"/>
                <a:cs typeface="Calibri"/>
                <a:sym typeface="Calibri"/>
              </a:rPr>
              <a:t> operators.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alibri"/>
                <a:ea typeface="Calibri"/>
                <a:cs typeface="Calibri"/>
                <a:sym typeface="Calibri"/>
              </a:rPr>
              <a:t>The only difference is that the statements operate on blocks instead of expressions.</a:t>
            </a:r>
            <a:endParaRPr/>
          </a:p>
          <a:p>
            <a:pPr indent="-285750" lvl="0" marL="342900" marR="0" rtl="0" algn="l">
              <a:lnSpc>
                <a:spcPct val="7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148" name="Google Shape;148;p1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Checked and Unchecked Statements 4-4</a:t>
            </a:r>
            <a:endParaRPr>
              <a:latin typeface="Calibri"/>
              <a:ea typeface="Calibri"/>
              <a:cs typeface="Calibri"/>
              <a:sym typeface="Calibri"/>
            </a:endParaRPr>
          </a:p>
        </p:txBody>
      </p:sp>
      <p:sp>
        <p:nvSpPr>
          <p:cNvPr id="149" name="Google Shape;149;p1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50" name="Google Shape;150;p1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51" name="Google Shape;151;p1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52" name="Google Shape;152;p12"/>
          <p:cNvSpPr txBox="1"/>
          <p:nvPr/>
        </p:nvSpPr>
        <p:spPr>
          <a:xfrm>
            <a:off x="3771900" y="1066800"/>
            <a:ext cx="5600700" cy="3962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8928"/>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using System;</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class Addition</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3429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public static void Main() </a:t>
            </a:r>
            <a:endParaRPr b="0" i="0" sz="1400" u="none" cap="none" strike="noStrike">
              <a:solidFill>
                <a:srgbClr val="000000"/>
              </a:solidFill>
              <a:latin typeface="Calibri"/>
              <a:ea typeface="Calibri"/>
              <a:cs typeface="Calibri"/>
              <a:sym typeface="Calibri"/>
            </a:endParaRPr>
          </a:p>
          <a:p>
            <a:pPr indent="3429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byte numOne = 255;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byte numTwo = 1;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byte result = 0;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try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9144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unchecked </a:t>
            </a:r>
            <a:endParaRPr b="0" i="0" sz="1400" u="none" cap="none" strike="noStrike">
              <a:solidFill>
                <a:srgbClr val="000000"/>
              </a:solidFill>
              <a:latin typeface="Calibri"/>
              <a:ea typeface="Calibri"/>
              <a:cs typeface="Calibri"/>
              <a:sym typeface="Calibri"/>
            </a:endParaRPr>
          </a:p>
          <a:p>
            <a:pPr indent="9144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12573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result = (byte)(numOne + numTwo); </a:t>
            </a:r>
            <a:endParaRPr b="0" i="0" sz="1400" u="none" cap="none" strike="noStrike">
              <a:solidFill>
                <a:srgbClr val="000000"/>
              </a:solidFill>
              <a:latin typeface="Calibri"/>
              <a:ea typeface="Calibri"/>
              <a:cs typeface="Calibri"/>
              <a:sym typeface="Calibri"/>
            </a:endParaRPr>
          </a:p>
          <a:p>
            <a:pPr indent="9144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9144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Console.WriteLine("Result: " + result);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catch (OverflowException ex)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9715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Console.WriteLine(ex);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342900" lvl="0" marL="0" marR="0" rtl="0" algn="l">
              <a:lnSpc>
                <a:spcPct val="115000"/>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p:txBody>
      </p:sp>
      <p:sp>
        <p:nvSpPr>
          <p:cNvPr id="153" name="Google Shape;153;p12"/>
          <p:cNvSpPr txBox="1"/>
          <p:nvPr/>
        </p:nvSpPr>
        <p:spPr>
          <a:xfrm>
            <a:off x="2324100" y="259080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54" name="Google Shape;154;p1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Expressions – Definition </a:t>
            </a:r>
            <a:endParaRPr>
              <a:latin typeface="Calibri"/>
              <a:ea typeface="Calibri"/>
              <a:cs typeface="Calibri"/>
              <a:sym typeface="Calibri"/>
            </a:endParaRPr>
          </a:p>
        </p:txBody>
      </p:sp>
      <p:sp>
        <p:nvSpPr>
          <p:cNvPr id="161" name="Google Shape;161;p1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Expressions are used to manipulate data. Like in mathematics, expressions in programming languages, including C#, are constructed from the operands and operators. </a:t>
            </a:r>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An expression statement in C# ends with a semicolon (;).</a:t>
            </a:r>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Expressions are used to:</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Produce values.</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Produce a result from an evaluation.</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Form part of another expression or a statement.</a:t>
            </a:r>
            <a:endParaRPr/>
          </a:p>
        </p:txBody>
      </p:sp>
      <p:sp>
        <p:nvSpPr>
          <p:cNvPr id="162" name="Google Shape;162;p1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63" name="Google Shape;163;p1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64" name="Google Shape;164;p13"/>
          <p:cNvSpPr txBox="1"/>
          <p:nvPr/>
        </p:nvSpPr>
        <p:spPr>
          <a:xfrm>
            <a:off x="3352800" y="4191000"/>
            <a:ext cx="6553200" cy="762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simpleInterest = principal * time * rate / 100;</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eval = 25 + 6 – 78 * 5; </a:t>
            </a:r>
            <a:endParaRPr b="0" i="0" sz="1600" u="none" cap="none" strike="noStrike">
              <a:solidFill>
                <a:schemeClr val="dk1"/>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num++;</a:t>
            </a:r>
            <a:endParaRPr b="0" i="0" sz="1400" u="none" cap="none" strike="noStrike">
              <a:solidFill>
                <a:schemeClr val="dk1"/>
              </a:solidFill>
              <a:latin typeface="Courier New"/>
              <a:ea typeface="Courier New"/>
              <a:cs typeface="Courier New"/>
              <a:sym typeface="Courier New"/>
            </a:endParaRPr>
          </a:p>
        </p:txBody>
      </p:sp>
      <p:sp>
        <p:nvSpPr>
          <p:cNvPr id="165" name="Google Shape;165;p13"/>
          <p:cNvSpPr txBox="1"/>
          <p:nvPr/>
        </p:nvSpPr>
        <p:spPr>
          <a:xfrm>
            <a:off x="1828800" y="4191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66" name="Google Shape;166;p13"/>
          <p:cNvSpPr txBox="1"/>
          <p:nvPr/>
        </p:nvSpPr>
        <p:spPr>
          <a:xfrm>
            <a:off x="1752600" y="3695700"/>
            <a:ext cx="8648700" cy="2857500"/>
          </a:xfrm>
          <a:prstGeom prst="rect">
            <a:avLst/>
          </a:prstGeom>
          <a:noFill/>
          <a:ln>
            <a:noFill/>
          </a:ln>
        </p:spPr>
        <p:txBody>
          <a:bodyPr anchorCtr="0" anchor="t" bIns="45700" lIns="91425" spcFirstLastPara="1" rIns="91425" wrap="square" tIns="45700">
            <a:noAutofit/>
          </a:bodyPr>
          <a:lstStyle/>
          <a:p>
            <a:pPr indent="-342900" lvl="3"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code demonstrates an example for expressions:</a:t>
            </a:r>
            <a:endParaRPr/>
          </a:p>
          <a:p>
            <a:pPr indent="-279400" lvl="3"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3"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3"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chemeClr val="dk1"/>
              </a:solidFill>
              <a:latin typeface="Calibri"/>
              <a:ea typeface="Calibri"/>
              <a:cs typeface="Calibri"/>
              <a:sym typeface="Calibri"/>
            </a:endParaRPr>
          </a:p>
          <a:p>
            <a:pPr indent="-342900" lvl="3"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In the first two lines of code, the results of the statements are stored in the variables </a:t>
            </a:r>
            <a:r>
              <a:rPr b="0" i="0" lang="en-US" sz="1800" u="none" cap="none" strike="noStrike">
                <a:solidFill>
                  <a:schemeClr val="dk1"/>
                </a:solidFill>
                <a:latin typeface="Courier New"/>
                <a:ea typeface="Courier New"/>
                <a:cs typeface="Courier New"/>
                <a:sym typeface="Courier New"/>
              </a:rPr>
              <a:t>SimpleInterest</a:t>
            </a:r>
            <a:r>
              <a:rPr b="0" i="0" lang="en-US" sz="1800" u="none" cap="none" strike="noStrike">
                <a:solidFill>
                  <a:schemeClr val="dk1"/>
                </a:solidFill>
                <a:latin typeface="Calibri"/>
                <a:ea typeface="Calibri"/>
                <a:cs typeface="Calibri"/>
                <a:sym typeface="Calibri"/>
              </a:rPr>
              <a:t> and </a:t>
            </a:r>
            <a:r>
              <a:rPr b="0" i="0" lang="en-US" sz="1800" u="none" cap="none" strike="noStrike">
                <a:solidFill>
                  <a:schemeClr val="dk1"/>
                </a:solidFill>
                <a:latin typeface="Courier New"/>
                <a:ea typeface="Courier New"/>
                <a:cs typeface="Courier New"/>
                <a:sym typeface="Courier New"/>
              </a:rPr>
              <a:t>eval</a:t>
            </a:r>
            <a:r>
              <a:rPr b="0" i="0" lang="en-US" sz="1800" u="none" cap="none" strike="noStrike">
                <a:solidFill>
                  <a:schemeClr val="dk1"/>
                </a:solidFill>
                <a:latin typeface="Calibri"/>
                <a:ea typeface="Calibri"/>
                <a:cs typeface="Calibri"/>
                <a:sym typeface="Calibri"/>
              </a:rPr>
              <a:t>. The last statement increments the value of the variable </a:t>
            </a:r>
            <a:r>
              <a:rPr b="0" i="0" lang="en-US" sz="1800" u="none" cap="none" strike="noStrike">
                <a:solidFill>
                  <a:schemeClr val="dk1"/>
                </a:solidFill>
                <a:latin typeface="Courier New"/>
                <a:ea typeface="Courier New"/>
                <a:cs typeface="Courier New"/>
                <a:sym typeface="Courier New"/>
              </a:rPr>
              <a:t>num</a:t>
            </a:r>
            <a:r>
              <a:rPr b="0" i="0" lang="en-US" sz="1800" u="none" cap="none" strike="noStrike">
                <a:solidFill>
                  <a:schemeClr val="dk1"/>
                </a:solidFill>
                <a:latin typeface="Calibri"/>
                <a:ea typeface="Calibri"/>
                <a:cs typeface="Calibri"/>
                <a:sym typeface="Calibri"/>
              </a:rPr>
              <a:t>.</a:t>
            </a:r>
            <a:endParaRPr/>
          </a:p>
          <a:p>
            <a:pPr indent="-279400" lvl="3"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Arial"/>
              <a:ea typeface="Arial"/>
              <a:cs typeface="Arial"/>
              <a:sym typeface="Arial"/>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Arial"/>
              <a:ea typeface="Arial"/>
              <a:cs typeface="Arial"/>
              <a:sym typeface="Arial"/>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Arial"/>
              <a:ea typeface="Arial"/>
              <a:cs typeface="Arial"/>
              <a:sym typeface="Arial"/>
            </a:endParaRPr>
          </a:p>
          <a:p>
            <a:pPr indent="-3429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Arial"/>
              <a:ea typeface="Arial"/>
              <a:cs typeface="Arial"/>
              <a:sym typeface="Arial"/>
            </a:endParaRPr>
          </a:p>
          <a:p>
            <a:pPr indent="-292100" lvl="0" marL="342900" marR="0" rtl="0" algn="l">
              <a:lnSpc>
                <a:spcPct val="10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Arial"/>
              <a:ea typeface="Arial"/>
              <a:cs typeface="Arial"/>
              <a:sym typeface="Arial"/>
            </a:endParaRPr>
          </a:p>
        </p:txBody>
      </p:sp>
      <p:sp>
        <p:nvSpPr>
          <p:cNvPr id="167" name="Google Shape;167;p1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Differences between Statements and Expressions </a:t>
            </a:r>
            <a:endParaRPr>
              <a:latin typeface="Calibri"/>
              <a:ea typeface="Calibri"/>
              <a:cs typeface="Calibri"/>
              <a:sym typeface="Calibri"/>
            </a:endParaRPr>
          </a:p>
        </p:txBody>
      </p:sp>
      <p:sp>
        <p:nvSpPr>
          <p:cNvPr id="174" name="Google Shape;174;p1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Some fundamental differences between statements and expressions are listed in the table.</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175" name="Google Shape;175;p1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76" name="Google Shape;176;p1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177" name="Google Shape;177;p14"/>
          <p:cNvGraphicFramePr/>
          <p:nvPr/>
        </p:nvGraphicFramePr>
        <p:xfrm>
          <a:off x="2057400" y="1752601"/>
          <a:ext cx="3000000" cy="3000000"/>
        </p:xfrm>
        <a:graphic>
          <a:graphicData uri="http://schemas.openxmlformats.org/drawingml/2006/table">
            <a:tbl>
              <a:tblPr>
                <a:noFill/>
                <a:tableStyleId>{C0E896A5-540A-4516-972D-4AD39DD59C7F}</a:tableStyleId>
              </a:tblPr>
              <a:tblGrid>
                <a:gridCol w="4143950"/>
                <a:gridCol w="3933250"/>
              </a:tblGrid>
              <a:tr h="30480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Statements</a:t>
                      </a:r>
                      <a:endParaRPr sz="1600" u="none" cap="none" strike="noStrike">
                        <a:latin typeface="Arial"/>
                        <a:ea typeface="Arial"/>
                        <a:cs typeface="Arial"/>
                        <a:sym typeface="Arial"/>
                      </a:endParaRPr>
                    </a:p>
                  </a:txBody>
                  <a:tcPr marT="0" marB="0" marR="21675" marL="21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Expressions</a:t>
                      </a:r>
                      <a:endParaRPr sz="1600" u="none" cap="none" strike="noStrike">
                        <a:latin typeface="Arial"/>
                        <a:ea typeface="Arial"/>
                        <a:cs typeface="Arial"/>
                        <a:sym typeface="Arial"/>
                      </a:endParaRPr>
                    </a:p>
                  </a:txBody>
                  <a:tcPr marT="0" marB="0" marR="21675" marL="21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046700">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Do not necessarily return values. For example, consider the following statement:</a:t>
                      </a:r>
                      <a:endParaRPr sz="1600" u="none" cap="none" strike="noStrike">
                        <a:latin typeface="Arial"/>
                        <a:ea typeface="Arial"/>
                        <a:cs typeface="Arial"/>
                        <a:sym typeface="Arial"/>
                      </a:endParaRPr>
                    </a:p>
                    <a:p>
                      <a:pPr indent="0" lvl="0" marL="0" marR="0" rtl="0" algn="l">
                        <a:lnSpc>
                          <a:spcPct val="115000"/>
                        </a:lnSpc>
                        <a:spcBef>
                          <a:spcPts val="170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int oddNum = 5;</a:t>
                      </a:r>
                      <a:endParaRPr sz="1600" u="none" cap="none" strike="noStrike">
                        <a:latin typeface="Arial"/>
                        <a:ea typeface="Arial"/>
                        <a:cs typeface="Arial"/>
                        <a:sym typeface="Arial"/>
                      </a:endParaRPr>
                    </a:p>
                    <a:p>
                      <a:pPr indent="0" lvl="0" marL="0" marR="0" rtl="0" algn="l">
                        <a:lnSpc>
                          <a:spcPct val="115000"/>
                        </a:lnSpc>
                        <a:spcBef>
                          <a:spcPts val="170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statement only stores the value 5 in the </a:t>
                      </a:r>
                      <a:r>
                        <a:rPr lang="en-US" sz="1600" u="none" cap="none" strike="noStrike">
                          <a:solidFill>
                            <a:srgbClr val="000000"/>
                          </a:solidFill>
                          <a:latin typeface="Courier New"/>
                          <a:ea typeface="Courier New"/>
                          <a:cs typeface="Courier New"/>
                          <a:sym typeface="Courier New"/>
                        </a:rPr>
                        <a:t>oddNum </a:t>
                      </a:r>
                      <a:r>
                        <a:rPr lang="en-US" sz="1600" u="none" cap="none" strike="noStrike">
                          <a:solidFill>
                            <a:srgbClr val="000000"/>
                          </a:solidFill>
                          <a:latin typeface="Calibri"/>
                          <a:ea typeface="Calibri"/>
                          <a:cs typeface="Calibri"/>
                          <a:sym typeface="Calibri"/>
                        </a:rPr>
                        <a:t>variable.</a:t>
                      </a:r>
                      <a:endParaRPr sz="1600" u="none" cap="none" strike="noStrike">
                        <a:latin typeface="Arial"/>
                        <a:ea typeface="Arial"/>
                        <a:cs typeface="Arial"/>
                        <a:sym typeface="Arial"/>
                      </a:endParaRPr>
                    </a:p>
                  </a:txBody>
                  <a:tcPr marT="0" marB="0" marR="21675" marL="21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Always evaluates to a value. For example, consider the following expression:</a:t>
                      </a:r>
                      <a:endParaRPr sz="1600" u="none" cap="none" strike="noStrike">
                        <a:latin typeface="Arial"/>
                        <a:ea typeface="Arial"/>
                        <a:cs typeface="Arial"/>
                        <a:sym typeface="Arial"/>
                      </a:endParaRPr>
                    </a:p>
                    <a:p>
                      <a:pPr indent="0" lvl="0" marL="0" marR="0" rtl="0" algn="l">
                        <a:lnSpc>
                          <a:spcPct val="115000"/>
                        </a:lnSpc>
                        <a:spcBef>
                          <a:spcPts val="170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100*(25*10)</a:t>
                      </a:r>
                      <a:endParaRPr/>
                    </a:p>
                    <a:p>
                      <a:pPr indent="0" lvl="0" marL="0" marR="0" rtl="0" algn="l">
                        <a:lnSpc>
                          <a:spcPct val="115000"/>
                        </a:lnSpc>
                        <a:spcBef>
                          <a:spcPts val="170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expression evaluates to the value 2500. </a:t>
                      </a:r>
                      <a:endParaRPr sz="1600" u="none" cap="none" strike="noStrike">
                        <a:latin typeface="Arial"/>
                        <a:ea typeface="Arial"/>
                        <a:cs typeface="Arial"/>
                        <a:sym typeface="Arial"/>
                      </a:endParaRPr>
                    </a:p>
                  </a:txBody>
                  <a:tcPr marT="0" marB="0" marR="21675" marL="21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733025">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Statements are executed by the compiler.</a:t>
                      </a:r>
                      <a:endParaRPr sz="1600" u="none" cap="none" strike="noStrike">
                        <a:latin typeface="Arial"/>
                        <a:ea typeface="Arial"/>
                        <a:cs typeface="Arial"/>
                        <a:sym typeface="Arial"/>
                      </a:endParaRPr>
                    </a:p>
                  </a:txBody>
                  <a:tcPr marT="0" marB="0" marR="21675" marL="21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Expressions are part of statements and are evaluated by the compiler.</a:t>
                      </a:r>
                      <a:endParaRPr sz="1600" u="none" cap="none" strike="noStrike">
                        <a:latin typeface="Arial"/>
                        <a:ea typeface="Arial"/>
                        <a:cs typeface="Arial"/>
                        <a:sym typeface="Arial"/>
                      </a:endParaRPr>
                    </a:p>
                  </a:txBody>
                  <a:tcPr marT="0" marB="0" marR="21675" marL="216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178" name="Google Shape;178;p1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Operators   </a:t>
            </a:r>
            <a:endParaRPr>
              <a:latin typeface="Calibri"/>
              <a:ea typeface="Calibri"/>
              <a:cs typeface="Calibri"/>
              <a:sym typeface="Calibri"/>
            </a:endParaRPr>
          </a:p>
        </p:txBody>
      </p:sp>
      <p:sp>
        <p:nvSpPr>
          <p:cNvPr id="185" name="Google Shape;185;p1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Following are the features of operators in C#: </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186" name="Google Shape;186;p1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87" name="Google Shape;187;p1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88" name="Google Shape;188;p15"/>
          <p:cNvSpPr/>
          <p:nvPr/>
        </p:nvSpPr>
        <p:spPr>
          <a:xfrm>
            <a:off x="1995489" y="1927345"/>
            <a:ext cx="2643187" cy="1585912"/>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Expressions in C# comprise one or more operators that performs some operations on variables.</a:t>
            </a:r>
            <a:endParaRPr b="0" i="0" sz="1600" u="none" cap="none" strike="noStrike">
              <a:solidFill>
                <a:schemeClr val="lt1"/>
              </a:solidFill>
              <a:latin typeface="Arial"/>
              <a:ea typeface="Arial"/>
              <a:cs typeface="Arial"/>
              <a:sym typeface="Arial"/>
            </a:endParaRPr>
          </a:p>
        </p:txBody>
      </p:sp>
      <p:sp>
        <p:nvSpPr>
          <p:cNvPr id="189" name="Google Shape;189;p15"/>
          <p:cNvSpPr/>
          <p:nvPr/>
        </p:nvSpPr>
        <p:spPr>
          <a:xfrm>
            <a:off x="4902994" y="1927345"/>
            <a:ext cx="2643187" cy="1585912"/>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An operation is an action performed on single or multiple values stored in variables in order to modify them or to generate a new value with the help of minimum one symbol and a value. </a:t>
            </a:r>
            <a:endParaRPr b="0" i="0" sz="1600" u="none" cap="none" strike="noStrike">
              <a:solidFill>
                <a:schemeClr val="lt1"/>
              </a:solidFill>
              <a:latin typeface="Arial"/>
              <a:ea typeface="Arial"/>
              <a:cs typeface="Arial"/>
              <a:sym typeface="Arial"/>
            </a:endParaRPr>
          </a:p>
        </p:txBody>
      </p:sp>
      <p:sp>
        <p:nvSpPr>
          <p:cNvPr id="190" name="Google Shape;190;p15"/>
          <p:cNvSpPr/>
          <p:nvPr/>
        </p:nvSpPr>
        <p:spPr>
          <a:xfrm>
            <a:off x="7810499" y="1927345"/>
            <a:ext cx="2643187" cy="1585912"/>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The symbol is called an operator and it determines the type of action to be performed on the value.</a:t>
            </a:r>
            <a:endParaRPr b="0" i="0" sz="1600" u="none" cap="none" strike="noStrike">
              <a:solidFill>
                <a:schemeClr val="lt1"/>
              </a:solidFill>
              <a:latin typeface="Arial"/>
              <a:ea typeface="Arial"/>
              <a:cs typeface="Arial"/>
              <a:sym typeface="Arial"/>
            </a:endParaRPr>
          </a:p>
        </p:txBody>
      </p:sp>
      <p:sp>
        <p:nvSpPr>
          <p:cNvPr id="191" name="Google Shape;191;p15"/>
          <p:cNvSpPr/>
          <p:nvPr/>
        </p:nvSpPr>
        <p:spPr>
          <a:xfrm>
            <a:off x="3449241" y="3751143"/>
            <a:ext cx="2643187" cy="1585912"/>
          </a:xfrm>
          <a:prstGeom prst="rect">
            <a:avLst/>
          </a:prstGeom>
          <a:solidFill>
            <a:schemeClr val="accent5"/>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The value on which the operation is to be performed is called an operand.</a:t>
            </a:r>
            <a:endParaRPr b="0" i="0" sz="1600" u="none" cap="none" strike="noStrike">
              <a:solidFill>
                <a:schemeClr val="lt1"/>
              </a:solidFill>
              <a:latin typeface="Arial"/>
              <a:ea typeface="Arial"/>
              <a:cs typeface="Arial"/>
              <a:sym typeface="Arial"/>
            </a:endParaRPr>
          </a:p>
        </p:txBody>
      </p:sp>
      <p:sp>
        <p:nvSpPr>
          <p:cNvPr id="192" name="Google Shape;192;p15"/>
          <p:cNvSpPr/>
          <p:nvPr/>
        </p:nvSpPr>
        <p:spPr>
          <a:xfrm>
            <a:off x="6356746" y="3751143"/>
            <a:ext cx="2643187" cy="1585912"/>
          </a:xfrm>
          <a:prstGeom prst="rect">
            <a:avLst/>
          </a:prstGeom>
          <a:solidFill>
            <a:schemeClr val="accent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An operand might be a complex expression. For example, </a:t>
            </a:r>
            <a:r>
              <a:rPr b="0" i="0" lang="en-US" sz="1600" u="none" cap="none" strike="noStrike">
                <a:solidFill>
                  <a:schemeClr val="lt1"/>
                </a:solidFill>
                <a:latin typeface="Courier New"/>
                <a:ea typeface="Courier New"/>
                <a:cs typeface="Courier New"/>
                <a:sym typeface="Courier New"/>
              </a:rPr>
              <a:t>(X * Y) + (X – Y) </a:t>
            </a:r>
            <a:r>
              <a:rPr b="0" i="0" lang="en-US" sz="1600" u="none" cap="none" strike="noStrike">
                <a:solidFill>
                  <a:schemeClr val="lt1"/>
                </a:solidFill>
                <a:latin typeface="Calibri"/>
                <a:ea typeface="Calibri"/>
                <a:cs typeface="Calibri"/>
                <a:sym typeface="Calibri"/>
              </a:rPr>
              <a:t>is a complex expression, where the + operator is used to join two operands.</a:t>
            </a:r>
            <a:endParaRPr b="0" i="0" sz="1600" u="none" cap="none" strike="noStrike">
              <a:solidFill>
                <a:schemeClr val="lt1"/>
              </a:solidFill>
              <a:latin typeface="Arial"/>
              <a:ea typeface="Arial"/>
              <a:cs typeface="Arial"/>
              <a:sym typeface="Arial"/>
            </a:endParaRPr>
          </a:p>
        </p:txBody>
      </p:sp>
      <p:sp>
        <p:nvSpPr>
          <p:cNvPr id="193" name="Google Shape;193;p1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Types of Operators  </a:t>
            </a:r>
            <a:endParaRPr>
              <a:latin typeface="Calibri"/>
              <a:ea typeface="Calibri"/>
              <a:cs typeface="Calibri"/>
              <a:sym typeface="Calibri"/>
            </a:endParaRPr>
          </a:p>
        </p:txBody>
      </p:sp>
      <p:sp>
        <p:nvSpPr>
          <p:cNvPr id="200" name="Google Shape;200;p1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Operators are used to simplify expressions.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C#, there is a predefined set of operators used to perform various types of operations.</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These are classified into six categories based on the action they perform on values: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Arithmetic Operators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Relational Operators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Logical Operators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Conditional Operators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Increment and Decrement Operators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Assignment Operators</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01" name="Google Shape;201;p1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02" name="Google Shape;202;p1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id="203" name="Google Shape;203;p16"/>
          <p:cNvPicPr preferRelativeResize="0"/>
          <p:nvPr/>
        </p:nvPicPr>
        <p:blipFill rotWithShape="1">
          <a:blip r:embed="rId3">
            <a:alphaModFix/>
          </a:blip>
          <a:srcRect b="0" l="0" r="0" t="0"/>
          <a:stretch/>
        </p:blipFill>
        <p:spPr>
          <a:xfrm>
            <a:off x="7086600" y="2678114"/>
            <a:ext cx="3276600" cy="3209925"/>
          </a:xfrm>
          <a:prstGeom prst="rect">
            <a:avLst/>
          </a:prstGeom>
          <a:noFill/>
          <a:ln>
            <a:noFill/>
          </a:ln>
        </p:spPr>
      </p:pic>
      <p:sp>
        <p:nvSpPr>
          <p:cNvPr id="204" name="Google Shape;204;p1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Arithmetic Operators – Types 1-2 </a:t>
            </a:r>
            <a:endParaRPr>
              <a:latin typeface="Calibri"/>
              <a:ea typeface="Calibri"/>
              <a:cs typeface="Calibri"/>
              <a:sym typeface="Calibri"/>
            </a:endParaRPr>
          </a:p>
        </p:txBody>
      </p:sp>
      <p:sp>
        <p:nvSpPr>
          <p:cNvPr id="211" name="Google Shape;211;p1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Arithmetic operators are binary operators because they work with two operands, with the operator being placed in between the operands.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These operators allow you to perform computations on numeric or string data.</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following table lists the arithmetic operators along with their descriptions and an example of each type:</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12" name="Google Shape;212;p1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13" name="Google Shape;213;p1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214" name="Google Shape;214;p17"/>
          <p:cNvGraphicFramePr/>
          <p:nvPr/>
        </p:nvGraphicFramePr>
        <p:xfrm>
          <a:off x="1981200" y="2551035"/>
          <a:ext cx="3000000" cy="3000000"/>
        </p:xfrm>
        <a:graphic>
          <a:graphicData uri="http://schemas.openxmlformats.org/drawingml/2006/table">
            <a:tbl>
              <a:tblPr>
                <a:noFill/>
                <a:tableStyleId>{C0E896A5-540A-4516-972D-4AD39DD59C7F}</a:tableStyleId>
              </a:tblPr>
              <a:tblGrid>
                <a:gridCol w="1336425"/>
                <a:gridCol w="5486400"/>
                <a:gridCol w="1406775"/>
              </a:tblGrid>
              <a:tr h="304650">
                <a:tc>
                  <a:txBody>
                    <a:bodyPr/>
                    <a:lstStyle/>
                    <a:p>
                      <a:pPr indent="0" lvl="0" marL="0" marR="0" rtl="0" algn="ctr">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Operators</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Description</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Examples</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9070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 (Addition)</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Performs addition. If the two operands are strings, then it functions as a string concatenation operator and adds one string to the end of the other.</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40 + 20</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0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 (Subtraction)</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Performs subtraction. If a greater value is subtracted from a lower value, the resultant output is a negative value.</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100 - 47</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0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 (Multiplication)</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Performs multiplication.</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67 * 46</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0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 (Division)</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Performs division. The operator divides the first operand by the second operand and gives the quotient as the output.</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12000 / 10</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96350">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 (Modulo)</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Performs modulo operation. The operator divides the two operands and gives the remainder of the division operation as the output.</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100 % 33</a:t>
                      </a:r>
                      <a:endParaRPr sz="14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215" name="Google Shape;215;p1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Arithmetic Operators – Types 2-2</a:t>
            </a:r>
            <a:endParaRPr>
              <a:latin typeface="Calibri"/>
              <a:ea typeface="Calibri"/>
              <a:cs typeface="Calibri"/>
              <a:sym typeface="Calibri"/>
            </a:endParaRPr>
          </a:p>
        </p:txBody>
      </p:sp>
      <p:sp>
        <p:nvSpPr>
          <p:cNvPr id="222" name="Google Shape;222;p1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latin typeface="Calibri"/>
                <a:ea typeface="Calibri"/>
                <a:cs typeface="Calibri"/>
                <a:sym typeface="Calibri"/>
              </a:rPr>
              <a:t>The following code demonstrates how to use the arithmetic operators:</a:t>
            </a:r>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0" rtl="0" algn="just">
              <a:lnSpc>
                <a:spcPct val="90000"/>
              </a:lnSpc>
              <a:spcBef>
                <a:spcPts val="200"/>
              </a:spcBef>
              <a:spcAft>
                <a:spcPts val="0"/>
              </a:spcAft>
              <a:buSzPts val="1800"/>
              <a:buNone/>
            </a:pPr>
            <a:r>
              <a:rPr lang="en-US" sz="1800">
                <a:solidFill>
                  <a:srgbClr val="000000"/>
                </a:solidFill>
                <a:latin typeface="Courier New"/>
                <a:ea typeface="Courier New"/>
                <a:cs typeface="Courier New"/>
                <a:sym typeface="Courier New"/>
              </a:rPr>
              <a:t>   Addition 12</a:t>
            </a:r>
            <a:endParaRPr sz="2000">
              <a:latin typeface="Arial"/>
              <a:ea typeface="Arial"/>
              <a:cs typeface="Arial"/>
              <a:sym typeface="Arial"/>
            </a:endParaRPr>
          </a:p>
          <a:p>
            <a:pPr indent="0" lvl="0" marL="0" rtl="0" algn="just">
              <a:lnSpc>
                <a:spcPct val="90000"/>
              </a:lnSpc>
              <a:spcBef>
                <a:spcPts val="200"/>
              </a:spcBef>
              <a:spcAft>
                <a:spcPts val="0"/>
              </a:spcAft>
              <a:buSzPts val="1800"/>
              <a:buNone/>
            </a:pPr>
            <a:r>
              <a:rPr lang="en-US" sz="1800">
                <a:solidFill>
                  <a:srgbClr val="000000"/>
                </a:solidFill>
                <a:latin typeface="Courier New"/>
                <a:ea typeface="Courier New"/>
                <a:cs typeface="Courier New"/>
                <a:sym typeface="Courier New"/>
              </a:rPr>
              <a:t>   Subtraction 8</a:t>
            </a:r>
            <a:endParaRPr sz="2000">
              <a:latin typeface="Arial"/>
              <a:ea typeface="Arial"/>
              <a:cs typeface="Arial"/>
              <a:sym typeface="Arial"/>
            </a:endParaRPr>
          </a:p>
          <a:p>
            <a:pPr indent="0" lvl="0" marL="0" rtl="0" algn="just">
              <a:lnSpc>
                <a:spcPct val="90000"/>
              </a:lnSpc>
              <a:spcBef>
                <a:spcPts val="200"/>
              </a:spcBef>
              <a:spcAft>
                <a:spcPts val="0"/>
              </a:spcAft>
              <a:buSzPts val="1800"/>
              <a:buNone/>
            </a:pPr>
            <a:r>
              <a:rPr lang="en-US" sz="1800">
                <a:solidFill>
                  <a:srgbClr val="000000"/>
                </a:solidFill>
                <a:latin typeface="Courier New"/>
                <a:ea typeface="Courier New"/>
                <a:cs typeface="Courier New"/>
                <a:sym typeface="Courier New"/>
              </a:rPr>
              <a:t>   Multiplication 20</a:t>
            </a:r>
            <a:endParaRPr sz="2000">
              <a:latin typeface="Arial"/>
              <a:ea typeface="Arial"/>
              <a:cs typeface="Arial"/>
              <a:sym typeface="Arial"/>
            </a:endParaRPr>
          </a:p>
          <a:p>
            <a:pPr indent="0" lvl="0" marL="0" rtl="0" algn="just">
              <a:lnSpc>
                <a:spcPct val="90000"/>
              </a:lnSpc>
              <a:spcBef>
                <a:spcPts val="200"/>
              </a:spcBef>
              <a:spcAft>
                <a:spcPts val="0"/>
              </a:spcAft>
              <a:buSzPts val="1800"/>
              <a:buNone/>
            </a:pPr>
            <a:r>
              <a:rPr lang="en-US" sz="1800">
                <a:solidFill>
                  <a:srgbClr val="000000"/>
                </a:solidFill>
                <a:latin typeface="Courier New"/>
                <a:ea typeface="Courier New"/>
                <a:cs typeface="Courier New"/>
                <a:sym typeface="Courier New"/>
              </a:rPr>
              <a:t>   Division 5</a:t>
            </a:r>
            <a:endParaRPr sz="2000">
              <a:latin typeface="Arial"/>
              <a:ea typeface="Arial"/>
              <a:cs typeface="Arial"/>
              <a:sym typeface="Arial"/>
            </a:endParaRPr>
          </a:p>
          <a:p>
            <a:pPr indent="0" lvl="0" marL="0" rtl="0" algn="just">
              <a:lnSpc>
                <a:spcPct val="90000"/>
              </a:lnSpc>
              <a:spcBef>
                <a:spcPts val="200"/>
              </a:spcBef>
              <a:spcAft>
                <a:spcPts val="0"/>
              </a:spcAft>
              <a:buSzPts val="1800"/>
              <a:buNone/>
            </a:pPr>
            <a:r>
              <a:rPr lang="en-US" sz="1800">
                <a:solidFill>
                  <a:srgbClr val="000000"/>
                </a:solidFill>
                <a:latin typeface="Courier New"/>
                <a:ea typeface="Courier New"/>
                <a:cs typeface="Courier New"/>
                <a:sym typeface="Courier New"/>
              </a:rPr>
              <a:t>   Remainder 0</a:t>
            </a:r>
            <a:endParaRPr sz="20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p:txBody>
      </p:sp>
      <p:sp>
        <p:nvSpPr>
          <p:cNvPr id="223" name="Google Shape;223;p1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24" name="Google Shape;224;p1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25" name="Google Shape;225;p18"/>
          <p:cNvSpPr txBox="1"/>
          <p:nvPr/>
        </p:nvSpPr>
        <p:spPr>
          <a:xfrm>
            <a:off x="3733800" y="1600200"/>
            <a:ext cx="5791200" cy="2514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valueOne = 10;</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valueTwo = 2;</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add = valueOne + valueTwo;</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sub = valueOne - valueTwo;</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mult = ValueOne * valueTwo;</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div = valueOne / valueTwo;</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modu = valueOne % valueTwo;</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Console.WriteLine(“Addition ” + add );</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Console.WriteLine(“Subtraction ” + sub);</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Console.WriteLine(“Multiplication ” + mult);</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Console.WriteLine(“Division ” + div);</a:t>
            </a:r>
            <a:endParaRPr b="0" i="0" sz="1800" u="none" cap="none" strike="noStrike">
              <a:solidFill>
                <a:schemeClr val="dk1"/>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Console.WriteLine(“Remainder ” + modu);</a:t>
            </a:r>
            <a:endParaRPr b="0" i="0" sz="1600" u="none" cap="none" strike="noStrike">
              <a:solidFill>
                <a:schemeClr val="dk1"/>
              </a:solidFill>
              <a:latin typeface="Courier New"/>
              <a:ea typeface="Courier New"/>
              <a:cs typeface="Courier New"/>
              <a:sym typeface="Courier New"/>
            </a:endParaRPr>
          </a:p>
        </p:txBody>
      </p:sp>
      <p:sp>
        <p:nvSpPr>
          <p:cNvPr id="226" name="Google Shape;226;p18"/>
          <p:cNvSpPr txBox="1"/>
          <p:nvPr/>
        </p:nvSpPr>
        <p:spPr>
          <a:xfrm>
            <a:off x="2057400" y="1600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27" name="Google Shape;227;p18"/>
          <p:cNvSpPr txBox="1"/>
          <p:nvPr/>
        </p:nvSpPr>
        <p:spPr>
          <a:xfrm>
            <a:off x="533400" y="3717925"/>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228" name="Google Shape;228;p1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Relational Operators 1-2</a:t>
            </a:r>
            <a:endParaRPr>
              <a:latin typeface="Calibri"/>
              <a:ea typeface="Calibri"/>
              <a:cs typeface="Calibri"/>
              <a:sym typeface="Calibri"/>
            </a:endParaRPr>
          </a:p>
        </p:txBody>
      </p:sp>
      <p:sp>
        <p:nvSpPr>
          <p:cNvPr id="235" name="Google Shape;235;p1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Relational operators make a comparison between two operands and return a boolean value, true, or false.</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The following table lists the relational operators along with their descriptions and an example of each type.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36" name="Google Shape;236;p1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37" name="Google Shape;237;p1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238" name="Google Shape;238;p19"/>
          <p:cNvGraphicFramePr/>
          <p:nvPr/>
        </p:nvGraphicFramePr>
        <p:xfrm>
          <a:off x="1981200" y="2514601"/>
          <a:ext cx="3000000" cy="3000000"/>
        </p:xfrm>
        <a:graphic>
          <a:graphicData uri="http://schemas.openxmlformats.org/drawingml/2006/table">
            <a:tbl>
              <a:tblPr>
                <a:noFill/>
                <a:tableStyleId>{C0E896A5-540A-4516-972D-4AD39DD59C7F}</a:tableStyleId>
              </a:tblPr>
              <a:tblGrid>
                <a:gridCol w="1192225"/>
                <a:gridCol w="5400075"/>
                <a:gridCol w="1332500"/>
              </a:tblGrid>
              <a:tr h="560825">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Relational Operators</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Examples</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322975">
                <a:tc>
                  <a:txBody>
                    <a:bodyPr/>
                    <a:lstStyle/>
                    <a:p>
                      <a:pPr indent="0" lvl="0" marL="0" marR="0" rtl="0" algn="ctr">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Checks whether the two operands are identical.</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85 == 95</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700">
                <a:tc>
                  <a:txBody>
                    <a:bodyPr/>
                    <a:lstStyle/>
                    <a:p>
                      <a:pPr indent="0" lvl="0" marL="0" marR="0" rtl="0" algn="ctr">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Checks for inequality between two operands.</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35 != 40</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33225">
                <a:tc>
                  <a:txBody>
                    <a:bodyPr/>
                    <a:lstStyle/>
                    <a:p>
                      <a:pPr indent="0" lvl="0" marL="0" marR="0" rtl="0" algn="ctr">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&gt;</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Checks whether the first value is greater than the second value.</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50 &gt; 30</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57050">
                <a:tc>
                  <a:txBody>
                    <a:bodyPr/>
                    <a:lstStyle/>
                    <a:p>
                      <a:pPr indent="0" lvl="0" marL="0" marR="0" rtl="0" algn="ctr">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&lt;</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Checks whether the first value is lesser than the second value.</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20 &lt; 30</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825">
                <a:tc>
                  <a:txBody>
                    <a:bodyPr/>
                    <a:lstStyle/>
                    <a:p>
                      <a:pPr indent="0" lvl="0" marL="0" marR="0" rtl="0" algn="ctr">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&gt;=</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Checks whether the first value is greater than or equal to the second value.</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100 &gt;= 30</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825">
                <a:tc>
                  <a:txBody>
                    <a:bodyPr/>
                    <a:lstStyle/>
                    <a:p>
                      <a:pPr indent="0" lvl="0" marL="0" marR="0" rtl="0" algn="ctr">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&lt;=</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Checks whether the first value is lesser than or equal to the second value.</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75 &lt;= 80</a:t>
                      </a:r>
                      <a:endParaRPr sz="1600" u="none" cap="none" strike="noStrike">
                        <a:latin typeface="Arial"/>
                        <a:ea typeface="Arial"/>
                        <a:cs typeface="Arial"/>
                        <a:sym typeface="Arial"/>
                      </a:endParaRPr>
                    </a:p>
                  </a:txBody>
                  <a:tcPr marT="0" marB="0" marR="66900" marL="66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239" name="Google Shape;239;p1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Objectives</a:t>
            </a:r>
            <a:endParaRPr>
              <a:latin typeface="Calibri"/>
              <a:ea typeface="Calibri"/>
              <a:cs typeface="Calibri"/>
              <a:sym typeface="Calibri"/>
            </a:endParaRPr>
          </a:p>
        </p:txBody>
      </p:sp>
      <p:sp>
        <p:nvSpPr>
          <p:cNvPr id="31" name="Google Shape;31;p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Define and describe statements and expressions</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Explain the types of operators</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Explain the process of performing data conversions in C# </a:t>
            </a:r>
            <a:endParaRPr/>
          </a:p>
          <a:p>
            <a:pPr indent="0" lvl="0" marL="228600" rtl="0" algn="l">
              <a:lnSpc>
                <a:spcPct val="90000"/>
              </a:lnSpc>
              <a:spcBef>
                <a:spcPts val="1000"/>
              </a:spcBef>
              <a:spcAft>
                <a:spcPts val="0"/>
              </a:spcAft>
              <a:buSzPts val="2400"/>
              <a:buNone/>
            </a:pPr>
            <a:r>
              <a:t/>
            </a:r>
            <a:endParaRPr sz="2400">
              <a:latin typeface="Arial"/>
              <a:ea typeface="Arial"/>
              <a:cs typeface="Arial"/>
              <a:sym typeface="Arial"/>
            </a:endParaRPr>
          </a:p>
        </p:txBody>
      </p:sp>
      <p:sp>
        <p:nvSpPr>
          <p:cNvPr id="32" name="Google Shape;32;p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r>
              <a:rPr b="1" i="0" lang="en-US" sz="1200" u="none" cap="none" strike="noStrike">
                <a:solidFill>
                  <a:schemeClr val="lt1"/>
                </a:solidFill>
                <a:latin typeface="Calibri"/>
                <a:ea typeface="Calibri"/>
                <a:cs typeface="Calibri"/>
                <a:sym typeface="Calibri"/>
              </a:rPr>
              <a:t>2</a:t>
            </a:r>
            <a:endParaRPr/>
          </a:p>
        </p:txBody>
      </p:sp>
      <p:sp>
        <p:nvSpPr>
          <p:cNvPr id="33" name="Google Shape;33;p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Relational Operators 2-2</a:t>
            </a:r>
            <a:endParaRPr>
              <a:latin typeface="Calibri"/>
              <a:ea typeface="Calibri"/>
              <a:cs typeface="Calibri"/>
              <a:sym typeface="Calibri"/>
            </a:endParaRPr>
          </a:p>
        </p:txBody>
      </p:sp>
      <p:sp>
        <p:nvSpPr>
          <p:cNvPr id="246" name="Google Shape;246;p2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The following code demonstrates how to use the relational operators.</a:t>
            </a:r>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0" rtl="0" algn="just">
              <a:lnSpc>
                <a:spcPct val="90000"/>
              </a:lnSpc>
              <a:spcBef>
                <a:spcPts val="1700"/>
              </a:spcBef>
              <a:spcAft>
                <a:spcPts val="0"/>
              </a:spcAft>
              <a:buSzPts val="2400"/>
              <a:buNone/>
            </a:pPr>
            <a:r>
              <a:rPr lang="en-US" sz="2400">
                <a:solidFill>
                  <a:srgbClr val="000000"/>
                </a:solidFill>
                <a:latin typeface="Courier New"/>
                <a:ea typeface="Courier New"/>
                <a:cs typeface="Courier New"/>
                <a:sym typeface="Courier New"/>
              </a:rPr>
              <a:t> </a:t>
            </a:r>
            <a:endParaRPr/>
          </a:p>
          <a:p>
            <a:pPr indent="-50800" lvl="0" marL="571500" rtl="0" algn="just">
              <a:lnSpc>
                <a:spcPct val="90000"/>
              </a:lnSpc>
              <a:spcBef>
                <a:spcPts val="1700"/>
              </a:spcBef>
              <a:spcAft>
                <a:spcPts val="0"/>
              </a:spcAft>
              <a:buSzPts val="2000"/>
              <a:buNone/>
            </a:pPr>
            <a:r>
              <a:rPr lang="en-US" sz="2000">
                <a:solidFill>
                  <a:srgbClr val="000000"/>
                </a:solidFill>
                <a:latin typeface="Courier New"/>
                <a:ea typeface="Courier New"/>
                <a:cs typeface="Courier New"/>
                <a:sym typeface="Courier New"/>
              </a:rPr>
              <a:t> Equal: False</a:t>
            </a:r>
            <a:endParaRPr sz="2000">
              <a:latin typeface="Arial"/>
              <a:ea typeface="Arial"/>
              <a:cs typeface="Arial"/>
              <a:sym typeface="Arial"/>
            </a:endParaRPr>
          </a:p>
          <a:p>
            <a:pPr indent="-50800" lvl="0" marL="571500" rtl="0" algn="just">
              <a:lnSpc>
                <a:spcPct val="90000"/>
              </a:lnSpc>
              <a:spcBef>
                <a:spcPts val="200"/>
              </a:spcBef>
              <a:spcAft>
                <a:spcPts val="0"/>
              </a:spcAft>
              <a:buSzPts val="2000"/>
              <a:buNone/>
            </a:pPr>
            <a:r>
              <a:rPr lang="en-US" sz="2000">
                <a:solidFill>
                  <a:srgbClr val="000000"/>
                </a:solidFill>
                <a:latin typeface="Courier New"/>
                <a:ea typeface="Courier New"/>
                <a:cs typeface="Courier New"/>
                <a:sym typeface="Courier New"/>
              </a:rPr>
              <a:t> Not Equal: True</a:t>
            </a:r>
            <a:endParaRPr sz="2000">
              <a:latin typeface="Arial"/>
              <a:ea typeface="Arial"/>
              <a:cs typeface="Arial"/>
              <a:sym typeface="Arial"/>
            </a:endParaRPr>
          </a:p>
          <a:p>
            <a:pPr indent="-50800" lvl="0" marL="571500" rtl="0" algn="just">
              <a:lnSpc>
                <a:spcPct val="90000"/>
              </a:lnSpc>
              <a:spcBef>
                <a:spcPts val="200"/>
              </a:spcBef>
              <a:spcAft>
                <a:spcPts val="0"/>
              </a:spcAft>
              <a:buSzPts val="2000"/>
              <a:buNone/>
            </a:pPr>
            <a:r>
              <a:rPr lang="en-US" sz="2000">
                <a:solidFill>
                  <a:srgbClr val="000000"/>
                </a:solidFill>
                <a:latin typeface="Courier New"/>
                <a:ea typeface="Courier New"/>
                <a:cs typeface="Courier New"/>
                <a:sym typeface="Courier New"/>
              </a:rPr>
              <a:t> Greater: False</a:t>
            </a:r>
            <a:endParaRPr sz="2000">
              <a:latin typeface="Arial"/>
              <a:ea typeface="Arial"/>
              <a:cs typeface="Arial"/>
              <a:sym typeface="Arial"/>
            </a:endParaRPr>
          </a:p>
          <a:p>
            <a:pPr indent="-50800" lvl="0" marL="571500" rtl="0" algn="just">
              <a:lnSpc>
                <a:spcPct val="90000"/>
              </a:lnSpc>
              <a:spcBef>
                <a:spcPts val="200"/>
              </a:spcBef>
              <a:spcAft>
                <a:spcPts val="0"/>
              </a:spcAft>
              <a:buSzPts val="2000"/>
              <a:buNone/>
            </a:pPr>
            <a:r>
              <a:rPr lang="en-US" sz="2000">
                <a:solidFill>
                  <a:srgbClr val="000000"/>
                </a:solidFill>
                <a:latin typeface="Courier New"/>
                <a:ea typeface="Courier New"/>
                <a:cs typeface="Courier New"/>
                <a:sym typeface="Courier New"/>
              </a:rPr>
              <a:t> Lesser: True</a:t>
            </a:r>
            <a:endParaRPr sz="2000">
              <a:latin typeface="Arial"/>
              <a:ea typeface="Arial"/>
              <a:cs typeface="Arial"/>
              <a:sym typeface="Arial"/>
            </a:endParaRPr>
          </a:p>
          <a:p>
            <a:pPr indent="-50800" lvl="0" marL="571500" rtl="0" algn="just">
              <a:lnSpc>
                <a:spcPct val="90000"/>
              </a:lnSpc>
              <a:spcBef>
                <a:spcPts val="200"/>
              </a:spcBef>
              <a:spcAft>
                <a:spcPts val="0"/>
              </a:spcAft>
              <a:buSzPts val="2000"/>
              <a:buNone/>
            </a:pPr>
            <a:r>
              <a:rPr lang="en-US" sz="2000">
                <a:solidFill>
                  <a:srgbClr val="000000"/>
                </a:solidFill>
                <a:latin typeface="Courier New"/>
                <a:ea typeface="Courier New"/>
                <a:cs typeface="Courier New"/>
                <a:sym typeface="Courier New"/>
              </a:rPr>
              <a:t> Greater or Equal: False</a:t>
            </a:r>
            <a:endParaRPr sz="2000">
              <a:latin typeface="Arial"/>
              <a:ea typeface="Arial"/>
              <a:cs typeface="Arial"/>
              <a:sym typeface="Arial"/>
            </a:endParaRPr>
          </a:p>
          <a:p>
            <a:pPr indent="-50800" lvl="0" marL="571500" rtl="0" algn="l">
              <a:lnSpc>
                <a:spcPct val="115000"/>
              </a:lnSpc>
              <a:spcBef>
                <a:spcPts val="0"/>
              </a:spcBef>
              <a:spcAft>
                <a:spcPts val="0"/>
              </a:spcAft>
              <a:buSzPts val="2000"/>
              <a:buNone/>
            </a:pPr>
            <a:r>
              <a:rPr lang="en-US" sz="2000">
                <a:solidFill>
                  <a:srgbClr val="000000"/>
                </a:solidFill>
                <a:latin typeface="Courier New"/>
                <a:ea typeface="Courier New"/>
                <a:cs typeface="Courier New"/>
                <a:sym typeface="Courier New"/>
              </a:rPr>
              <a:t> Lesser or Equal: True</a:t>
            </a:r>
            <a:endParaRPr sz="2000"/>
          </a:p>
          <a:p>
            <a:pPr indent="0" lvl="0" marL="228600" rtl="0" algn="l">
              <a:lnSpc>
                <a:spcPct val="90000"/>
              </a:lnSpc>
              <a:spcBef>
                <a:spcPts val="2000"/>
              </a:spcBef>
              <a:spcAft>
                <a:spcPts val="0"/>
              </a:spcAft>
              <a:buSzPts val="2400"/>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p:txBody>
      </p:sp>
      <p:sp>
        <p:nvSpPr>
          <p:cNvPr id="247" name="Google Shape;247;p2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48" name="Google Shape;248;p2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49" name="Google Shape;249;p20"/>
          <p:cNvSpPr txBox="1"/>
          <p:nvPr/>
        </p:nvSpPr>
        <p:spPr>
          <a:xfrm>
            <a:off x="2133600" y="1836738"/>
            <a:ext cx="7543800" cy="1592262"/>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int leftVal = 50;</a:t>
            </a:r>
            <a:endParaRPr b="0" i="0" sz="13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int rightVal = 100;</a:t>
            </a:r>
            <a:endParaRPr b="0" i="0" sz="13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Console.WriteLine(“Equal: ” + (leftVal == rightVal));</a:t>
            </a:r>
            <a:endParaRPr b="0" i="0" sz="13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Console.WriteLine(“Not Equal: ” + (leftVal != rightVal));</a:t>
            </a:r>
            <a:endParaRPr b="0" i="0" sz="13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Console.WriteLine(“Greater: ” + (leftVal &gt; rightVal));</a:t>
            </a:r>
            <a:endParaRPr b="0" i="0" sz="13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Console.WriteLine(“Lesser: ” + (leftVal &lt; rightVal));</a:t>
            </a:r>
            <a:endParaRPr b="0" i="0" sz="13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Console.WriteLine(“Greater or Equal: ” + (leftVal &gt;= rightVal));</a:t>
            </a:r>
            <a:endParaRPr b="0" i="0" sz="1300" u="none" cap="none" strike="noStrike">
              <a:solidFill>
                <a:schemeClr val="dk1"/>
              </a:solidFill>
              <a:latin typeface="Arial"/>
              <a:ea typeface="Arial"/>
              <a:cs typeface="Arial"/>
              <a:sym typeface="Arial"/>
            </a:endParaRPr>
          </a:p>
          <a:p>
            <a:pPr indent="0" lvl="0" marL="0" marR="0" rtl="0" algn="l">
              <a:lnSpc>
                <a:spcPct val="70000"/>
              </a:lnSpc>
              <a:spcBef>
                <a:spcPts val="650"/>
              </a:spcBef>
              <a:spcAft>
                <a:spcPts val="0"/>
              </a:spcAft>
              <a:buClr>
                <a:srgbClr val="000000"/>
              </a:buClr>
              <a:buSzPts val="1300"/>
              <a:buFont typeface="Noto Sans Symbols"/>
              <a:buNone/>
            </a:pPr>
            <a:r>
              <a:rPr b="0" i="0" lang="en-US" sz="1300" u="none" cap="none" strike="noStrike">
                <a:solidFill>
                  <a:srgbClr val="000000"/>
                </a:solidFill>
                <a:latin typeface="Courier New"/>
                <a:ea typeface="Courier New"/>
                <a:cs typeface="Courier New"/>
                <a:sym typeface="Courier New"/>
              </a:rPr>
              <a:t>Console.WriteLine(“Lesser or Equal: ” + (leftVal &lt;= rightVal));</a:t>
            </a:r>
            <a:endParaRPr b="0" i="0" sz="1300" u="none" cap="none" strike="noStrike">
              <a:solidFill>
                <a:schemeClr val="dk1"/>
              </a:solidFill>
              <a:latin typeface="Courier New"/>
              <a:ea typeface="Courier New"/>
              <a:cs typeface="Courier New"/>
              <a:sym typeface="Courier New"/>
            </a:endParaRPr>
          </a:p>
        </p:txBody>
      </p:sp>
      <p:sp>
        <p:nvSpPr>
          <p:cNvPr id="250" name="Google Shape;250;p20"/>
          <p:cNvSpPr txBox="1"/>
          <p:nvPr/>
        </p:nvSpPr>
        <p:spPr>
          <a:xfrm>
            <a:off x="2133600" y="12636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51" name="Google Shape;251;p20"/>
          <p:cNvSpPr txBox="1"/>
          <p:nvPr/>
        </p:nvSpPr>
        <p:spPr>
          <a:xfrm>
            <a:off x="838200" y="3677443"/>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252" name="Google Shape;252;p2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1-7</a:t>
            </a:r>
            <a:endParaRPr>
              <a:latin typeface="Calibri"/>
              <a:ea typeface="Calibri"/>
              <a:cs typeface="Calibri"/>
              <a:sym typeface="Calibri"/>
            </a:endParaRPr>
          </a:p>
        </p:txBody>
      </p:sp>
      <p:sp>
        <p:nvSpPr>
          <p:cNvPr id="259" name="Google Shape;259;p2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Logical operators are binary operators that perform logical operations on two operands and return a boolean value.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C# supports two types of logical operators</a:t>
            </a:r>
            <a:r>
              <a:rPr lang="en-US" sz="2000">
                <a:latin typeface="Calibri"/>
                <a:ea typeface="Calibri"/>
                <a:cs typeface="Calibri"/>
                <a:sym typeface="Calibri"/>
              </a:rPr>
              <a:t>:</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60" name="Google Shape;260;p2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61" name="Google Shape;261;p2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62" name="Google Shape;262;p21"/>
          <p:cNvSpPr/>
          <p:nvPr/>
        </p:nvSpPr>
        <p:spPr>
          <a:xfrm>
            <a:off x="3200400" y="2286000"/>
            <a:ext cx="5105400" cy="31750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45700" lIns="91425" spcFirstLastPara="1" rIns="91425" wrap="square" tIns="45700">
            <a:noAutofit/>
          </a:bodyPr>
          <a:lstStyle/>
          <a:p>
            <a:pPr indent="-127000" lvl="1" marL="114300" marR="0" rtl="0" algn="l">
              <a:lnSpc>
                <a:spcPct val="75000"/>
              </a:lnSpc>
              <a:spcBef>
                <a:spcPts val="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Boolean Logical Operators</a:t>
            </a:r>
            <a:endParaRPr b="0" i="0" sz="2000" u="none" cap="none" strike="noStrike">
              <a:solidFill>
                <a:srgbClr val="000000"/>
              </a:solidFill>
              <a:latin typeface="Arial"/>
              <a:ea typeface="Arial"/>
              <a:cs typeface="Arial"/>
              <a:sym typeface="Arial"/>
            </a:endParaRPr>
          </a:p>
          <a:p>
            <a:pPr indent="-127000" lvl="1" marL="114300" marR="0" rtl="0" algn="l">
              <a:lnSpc>
                <a:spcPct val="75000"/>
              </a:lnSpc>
              <a:spcBef>
                <a:spcPts val="200"/>
              </a:spcBef>
              <a:spcAft>
                <a:spcPts val="0"/>
              </a:spcAft>
              <a:buClr>
                <a:srgbClr val="000000"/>
              </a:buClr>
              <a:buSzPts val="2000"/>
              <a:buFont typeface="Calibri"/>
              <a:buChar char="•"/>
            </a:pPr>
            <a:r>
              <a:rPr b="1" i="0" lang="en-US" sz="2000" u="none" cap="none" strike="noStrike">
                <a:solidFill>
                  <a:srgbClr val="000000"/>
                </a:solidFill>
                <a:latin typeface="Calibri"/>
                <a:ea typeface="Calibri"/>
                <a:cs typeface="Calibri"/>
                <a:sym typeface="Calibri"/>
              </a:rPr>
              <a:t>Bitwise Logical Operators</a:t>
            </a:r>
            <a:endParaRPr b="0" i="0" sz="2000" u="none" cap="none" strike="noStrike">
              <a:solidFill>
                <a:srgbClr val="000000"/>
              </a:solidFill>
              <a:latin typeface="Arial"/>
              <a:ea typeface="Arial"/>
              <a:cs typeface="Arial"/>
              <a:sym typeface="Arial"/>
            </a:endParaRPr>
          </a:p>
        </p:txBody>
      </p:sp>
      <p:sp>
        <p:nvSpPr>
          <p:cNvPr id="263" name="Google Shape;263;p2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2-7</a:t>
            </a:r>
            <a:endParaRPr>
              <a:latin typeface="Calibri"/>
              <a:ea typeface="Calibri"/>
              <a:cs typeface="Calibri"/>
              <a:sym typeface="Calibri"/>
            </a:endParaRPr>
          </a:p>
        </p:txBody>
      </p:sp>
      <p:sp>
        <p:nvSpPr>
          <p:cNvPr id="270" name="Google Shape;270;p2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b="1" lang="en-US" sz="2400">
                <a:latin typeface="Calibri"/>
                <a:ea typeface="Calibri"/>
                <a:cs typeface="Calibri"/>
                <a:sym typeface="Calibri"/>
              </a:rPr>
              <a:t>Boolean Logical Operators</a:t>
            </a:r>
            <a:r>
              <a:rPr lang="en-US" sz="2400">
                <a:latin typeface="Calibri"/>
                <a:ea typeface="Calibri"/>
                <a:cs typeface="Calibri"/>
                <a:sym typeface="Calibri"/>
              </a:rPr>
              <a:t>:</a:t>
            </a:r>
            <a:endParaRPr/>
          </a:p>
          <a:p>
            <a:pPr indent="-127000" lvl="1" marL="685800" rtl="0" algn="l">
              <a:lnSpc>
                <a:spcPct val="90000"/>
              </a:lnSpc>
              <a:spcBef>
                <a:spcPts val="500"/>
              </a:spcBef>
              <a:spcAft>
                <a:spcPts val="0"/>
              </a:spcAft>
              <a:buClr>
                <a:srgbClr val="004E4C"/>
              </a:buClr>
              <a:buSzPts val="2000"/>
              <a:buChar char="•"/>
            </a:pPr>
            <a:r>
              <a:rPr lang="en-US" sz="2000">
                <a:latin typeface="Calibri"/>
                <a:ea typeface="Calibri"/>
                <a:cs typeface="Calibri"/>
                <a:sym typeface="Calibri"/>
              </a:rPr>
              <a:t>Boolean logical operators perform boolean logical operations on both the operands. They return a boolean value based on the logical operator used.</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following table lists the boolean logical operators along with their descriptions and an example of each type: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271" name="Google Shape;271;p2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72" name="Google Shape;272;p2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273" name="Google Shape;273;p22"/>
          <p:cNvGraphicFramePr/>
          <p:nvPr/>
        </p:nvGraphicFramePr>
        <p:xfrm>
          <a:off x="2438400" y="2971801"/>
          <a:ext cx="3000000" cy="3000000"/>
        </p:xfrm>
        <a:graphic>
          <a:graphicData uri="http://schemas.openxmlformats.org/drawingml/2006/table">
            <a:tbl>
              <a:tblPr>
                <a:noFill/>
                <a:tableStyleId>{C0E896A5-540A-4516-972D-4AD39DD59C7F}</a:tableStyleId>
              </a:tblPr>
              <a:tblGrid>
                <a:gridCol w="2312350"/>
                <a:gridCol w="3202900"/>
                <a:gridCol w="2333375"/>
              </a:tblGrid>
              <a:tr h="28045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Logical Operators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Examples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5609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&amp; (Boolean AND)</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Returns true if both the expressions are evaluated to true.</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(percent &gt;= 75) &amp; (percent &lt;= 100)</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9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 (Boolean Inclusive OR)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Returns true if at least one of the expressions is evaluated to true.</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(choice == ‘Y’) | (choice == ‘y’)</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1218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 (Boolean Exclusive OR)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Returns true if only one of the expressions is evaluated to true. If both the expressions evaluate to true, the operator returns false.</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(choice == ‘Q’) ^ (choice == ‘q’)</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274" name="Google Shape;274;p2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3-7</a:t>
            </a:r>
            <a:endParaRPr>
              <a:latin typeface="Calibri"/>
              <a:ea typeface="Calibri"/>
              <a:cs typeface="Calibri"/>
              <a:sym typeface="Calibri"/>
            </a:endParaRPr>
          </a:p>
        </p:txBody>
      </p:sp>
      <p:sp>
        <p:nvSpPr>
          <p:cNvPr id="281" name="Google Shape;281;p2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The following code explains the use of the boolean inclusive OR operator:</a:t>
            </a:r>
            <a:endParaRPr/>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In the code</a:t>
            </a:r>
            <a:r>
              <a:rPr lang="en-US" sz="2400">
                <a:latin typeface="Calibri"/>
                <a:ea typeface="Calibri"/>
                <a:cs typeface="Calibri"/>
                <a:sym typeface="Calibri"/>
              </a:rPr>
              <a:t>:</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The boolean inclusive OR operator checks both the expressions.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If either one of them evaluates to true, the complete expression returns true and the statement within the block is executed.</a:t>
            </a:r>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following code explains the use of the boolean AND operator:</a:t>
            </a:r>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In the code:</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The boolean AND operator checks both the expressions.</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If both the expressions evaluate to true, the complete expression returns true and the statement within the block is executed.</a:t>
            </a:r>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p:txBody>
      </p:sp>
      <p:sp>
        <p:nvSpPr>
          <p:cNvPr id="282" name="Google Shape;282;p2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83" name="Google Shape;283;p2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84" name="Google Shape;284;p23"/>
          <p:cNvSpPr txBox="1"/>
          <p:nvPr/>
        </p:nvSpPr>
        <p:spPr>
          <a:xfrm>
            <a:off x="3505200" y="1295400"/>
            <a:ext cx="6553200" cy="685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if ((quantity &gt; 2000) | (price &lt; 10.5))</a:t>
            </a:r>
            <a:endParaRPr b="0" i="0" sz="12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Arial"/>
              <a:ea typeface="Arial"/>
              <a:cs typeface="Arial"/>
              <a:sym typeface="Arial"/>
            </a:endParaRPr>
          </a:p>
          <a:p>
            <a:pPr indent="28575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 (“You can buy more goods at a lower price”);</a:t>
            </a:r>
            <a:endParaRPr b="0" i="0" sz="12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Arial"/>
              <a:ea typeface="Arial"/>
              <a:cs typeface="Arial"/>
              <a:sym typeface="Arial"/>
            </a:endParaRPr>
          </a:p>
        </p:txBody>
      </p:sp>
      <p:sp>
        <p:nvSpPr>
          <p:cNvPr id="285" name="Google Shape;285;p23"/>
          <p:cNvSpPr txBox="1"/>
          <p:nvPr/>
        </p:nvSpPr>
        <p:spPr>
          <a:xfrm>
            <a:off x="1981200" y="1295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86" name="Google Shape;286;p23"/>
          <p:cNvSpPr txBox="1"/>
          <p:nvPr/>
        </p:nvSpPr>
        <p:spPr>
          <a:xfrm>
            <a:off x="3581400" y="3733800"/>
            <a:ext cx="6553200" cy="838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if ((quantity == 2000) &amp; (price == 10.5))</a:t>
            </a:r>
            <a:endParaRPr b="0" i="0" sz="12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Arial"/>
              <a:ea typeface="Arial"/>
              <a:cs typeface="Arial"/>
              <a:sym typeface="Arial"/>
            </a:endParaRPr>
          </a:p>
          <a:p>
            <a:pPr indent="28575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 (“The goods are correctly priced”);</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Arial"/>
              <a:ea typeface="Arial"/>
              <a:cs typeface="Arial"/>
              <a:sym typeface="Arial"/>
            </a:endParaRPr>
          </a:p>
        </p:txBody>
      </p:sp>
      <p:sp>
        <p:nvSpPr>
          <p:cNvPr id="287" name="Google Shape;287;p23"/>
          <p:cNvSpPr txBox="1"/>
          <p:nvPr/>
        </p:nvSpPr>
        <p:spPr>
          <a:xfrm>
            <a:off x="2057400" y="3733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288" name="Google Shape;288;p2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4-7</a:t>
            </a:r>
            <a:endParaRPr>
              <a:latin typeface="Calibri"/>
              <a:ea typeface="Calibri"/>
              <a:cs typeface="Calibri"/>
              <a:sym typeface="Calibri"/>
            </a:endParaRPr>
          </a:p>
        </p:txBody>
      </p:sp>
      <p:sp>
        <p:nvSpPr>
          <p:cNvPr id="295" name="Google Shape;295;p2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explains the use of the boolean exclusive OR operator:</a:t>
            </a:r>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boolean exclusive OR operator checks both the expressions.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If only one of them evaluates to true, the complete expression returns true and the statement within the block is executed.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If both of them are true, the expression returns false.</a:t>
            </a:r>
            <a:endParaRPr/>
          </a:p>
        </p:txBody>
      </p:sp>
      <p:sp>
        <p:nvSpPr>
          <p:cNvPr id="296" name="Google Shape;296;p2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97" name="Google Shape;297;p2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98" name="Google Shape;298;p24"/>
          <p:cNvSpPr txBox="1"/>
          <p:nvPr/>
        </p:nvSpPr>
        <p:spPr>
          <a:xfrm>
            <a:off x="3733800" y="1524000"/>
            <a:ext cx="6705600" cy="1219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if ((quantity == 2000) ^ (price == 10.5))</a:t>
            </a:r>
            <a:endParaRPr b="0" i="0" sz="14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a:p>
            <a:pPr indent="274320" lvl="0" marL="0" marR="0" rtl="0" algn="just">
              <a:lnSpc>
                <a:spcPct val="70000"/>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 (“You have to compromise between </a:t>
            </a:r>
            <a:endParaRPr/>
          </a:p>
          <a:p>
            <a:pPr indent="274320" lvl="0" marL="0" marR="0" rtl="0" algn="just">
              <a:lnSpc>
                <a:spcPct val="70000"/>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quantity and price”);</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p:txBody>
      </p:sp>
      <p:sp>
        <p:nvSpPr>
          <p:cNvPr id="299" name="Google Shape;299;p24"/>
          <p:cNvSpPr txBox="1"/>
          <p:nvPr/>
        </p:nvSpPr>
        <p:spPr>
          <a:xfrm>
            <a:off x="2209800" y="1524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00" name="Google Shape;300;p2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5-7</a:t>
            </a:r>
            <a:endParaRPr>
              <a:latin typeface="Calibri"/>
              <a:ea typeface="Calibri"/>
              <a:cs typeface="Calibri"/>
              <a:sym typeface="Calibri"/>
            </a:endParaRPr>
          </a:p>
        </p:txBody>
      </p:sp>
      <p:sp>
        <p:nvSpPr>
          <p:cNvPr id="307" name="Google Shape;307;p2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b="1" lang="en-US" sz="2400">
                <a:latin typeface="Calibri"/>
                <a:ea typeface="Calibri"/>
                <a:cs typeface="Calibri"/>
                <a:sym typeface="Calibri"/>
              </a:rPr>
              <a:t>Bitwise Logical Operators:</a:t>
            </a:r>
            <a:endParaRPr/>
          </a:p>
          <a:p>
            <a:pPr indent="-400050" lvl="2" marL="800100" rtl="0" algn="l">
              <a:lnSpc>
                <a:spcPct val="90000"/>
              </a:lnSpc>
              <a:spcBef>
                <a:spcPts val="500"/>
              </a:spcBef>
              <a:spcAft>
                <a:spcPts val="0"/>
              </a:spcAft>
              <a:buClr>
                <a:srgbClr val="004E4C"/>
              </a:buClr>
              <a:buSzPts val="1000"/>
              <a:buChar char="•"/>
            </a:pPr>
            <a:r>
              <a:rPr lang="en-US">
                <a:latin typeface="Calibri"/>
                <a:ea typeface="Calibri"/>
                <a:cs typeface="Calibri"/>
                <a:sym typeface="Calibri"/>
              </a:rPr>
              <a:t>The bitwise logical operators perform logical operations on the corresponding individual bits of two operands.</a:t>
            </a:r>
            <a:endParaRPr/>
          </a:p>
          <a:p>
            <a:pPr indent="-336550" lvl="2" marL="800100" rtl="0" algn="l">
              <a:lnSpc>
                <a:spcPct val="90000"/>
              </a:lnSpc>
              <a:spcBef>
                <a:spcPts val="500"/>
              </a:spcBef>
              <a:spcAft>
                <a:spcPts val="0"/>
              </a:spcAft>
              <a:buClr>
                <a:srgbClr val="004E4C"/>
              </a:buClr>
              <a:buSzPts val="1000"/>
              <a:buNone/>
            </a:pPr>
            <a:r>
              <a:t/>
            </a:r>
            <a:endParaRPr>
              <a:latin typeface="Calibri"/>
              <a:ea typeface="Calibri"/>
              <a:cs typeface="Calibri"/>
              <a:sym typeface="Calibri"/>
            </a:endParaRPr>
          </a:p>
          <a:p>
            <a:pPr indent="-400050" lvl="2" marL="800100" rtl="0" algn="l">
              <a:lnSpc>
                <a:spcPct val="90000"/>
              </a:lnSpc>
              <a:spcBef>
                <a:spcPts val="500"/>
              </a:spcBef>
              <a:spcAft>
                <a:spcPts val="0"/>
              </a:spcAft>
              <a:buClr>
                <a:srgbClr val="004E4C"/>
              </a:buClr>
              <a:buSzPts val="1000"/>
              <a:buChar char="•"/>
            </a:pPr>
            <a:r>
              <a:rPr lang="en-US">
                <a:latin typeface="Calibri"/>
                <a:ea typeface="Calibri"/>
                <a:cs typeface="Calibri"/>
                <a:sym typeface="Calibri"/>
              </a:rPr>
              <a:t>The following table lists the bitwise logical operators along with their descriptions and an example of each type:</a:t>
            </a:r>
            <a:endParaRPr/>
          </a:p>
          <a:p>
            <a:pPr indent="-247650" lvl="0" marL="800100" rtl="0" algn="l">
              <a:lnSpc>
                <a:spcPct val="90000"/>
              </a:lnSpc>
              <a:spcBef>
                <a:spcPts val="1000"/>
              </a:spcBef>
              <a:spcAft>
                <a:spcPts val="0"/>
              </a:spcAft>
              <a:buSzPts val="2400"/>
              <a:buNone/>
            </a:pPr>
            <a:r>
              <a:t/>
            </a:r>
            <a:endParaRPr sz="2400">
              <a:latin typeface="Calibri"/>
              <a:ea typeface="Calibri"/>
              <a:cs typeface="Calibri"/>
              <a:sym typeface="Calibri"/>
            </a:endParaRPr>
          </a:p>
          <a:p>
            <a:pPr indent="-400050" lvl="0" marL="800100" rtl="0" algn="l">
              <a:lnSpc>
                <a:spcPct val="90000"/>
              </a:lnSpc>
              <a:spcBef>
                <a:spcPts val="1000"/>
              </a:spcBef>
              <a:spcAft>
                <a:spcPts val="0"/>
              </a:spcAft>
              <a:buSzPts val="2400"/>
              <a:buNone/>
            </a:pPr>
            <a:r>
              <a:t/>
            </a:r>
            <a:endParaRPr sz="2400">
              <a:latin typeface="Calibri"/>
              <a:ea typeface="Calibri"/>
              <a:cs typeface="Calibri"/>
              <a:sym typeface="Calibri"/>
            </a:endParaRPr>
          </a:p>
          <a:p>
            <a:pPr indent="-247650" lvl="0" marL="800100" rtl="0" algn="l">
              <a:lnSpc>
                <a:spcPct val="90000"/>
              </a:lnSpc>
              <a:spcBef>
                <a:spcPts val="1000"/>
              </a:spcBef>
              <a:spcAft>
                <a:spcPts val="0"/>
              </a:spcAft>
              <a:buSzPts val="2400"/>
              <a:buNone/>
            </a:pPr>
            <a:r>
              <a:t/>
            </a:r>
            <a:endParaRPr sz="2400">
              <a:latin typeface="Calibri"/>
              <a:ea typeface="Calibri"/>
              <a:cs typeface="Calibri"/>
              <a:sym typeface="Calibri"/>
            </a:endParaRPr>
          </a:p>
          <a:p>
            <a:pPr indent="-247650" lvl="0" marL="800100" rtl="0" algn="l">
              <a:lnSpc>
                <a:spcPct val="90000"/>
              </a:lnSpc>
              <a:spcBef>
                <a:spcPts val="1000"/>
              </a:spcBef>
              <a:spcAft>
                <a:spcPts val="0"/>
              </a:spcAft>
              <a:buSzPts val="2400"/>
              <a:buNone/>
            </a:pPr>
            <a:r>
              <a:t/>
            </a:r>
            <a:endParaRPr sz="2400">
              <a:latin typeface="Calibri"/>
              <a:ea typeface="Calibri"/>
              <a:cs typeface="Calibri"/>
              <a:sym typeface="Calibri"/>
            </a:endParaRPr>
          </a:p>
          <a:p>
            <a:pPr indent="-349250" lvl="3" marL="8001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349250" lvl="3" marL="8001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336550" lvl="2" marL="800100" rtl="0" algn="l">
              <a:lnSpc>
                <a:spcPct val="90000"/>
              </a:lnSpc>
              <a:spcBef>
                <a:spcPts val="500"/>
              </a:spcBef>
              <a:spcAft>
                <a:spcPts val="0"/>
              </a:spcAft>
              <a:buClr>
                <a:srgbClr val="004E4C"/>
              </a:buClr>
              <a:buSzPts val="1000"/>
              <a:buNone/>
            </a:pPr>
            <a:r>
              <a:t/>
            </a:r>
            <a:endParaRPr>
              <a:latin typeface="Calibri"/>
              <a:ea typeface="Calibri"/>
              <a:cs typeface="Calibri"/>
              <a:sym typeface="Calibri"/>
            </a:endParaRPr>
          </a:p>
          <a:p>
            <a:pPr indent="-400050" lvl="2" marL="800100" rtl="0" algn="l">
              <a:lnSpc>
                <a:spcPct val="90000"/>
              </a:lnSpc>
              <a:spcBef>
                <a:spcPts val="500"/>
              </a:spcBef>
              <a:spcAft>
                <a:spcPts val="0"/>
              </a:spcAft>
              <a:buClr>
                <a:srgbClr val="004E4C"/>
              </a:buClr>
              <a:buSzPts val="1000"/>
              <a:buChar char="•"/>
            </a:pPr>
            <a:r>
              <a:rPr lang="en-US">
                <a:latin typeface="Calibri"/>
                <a:ea typeface="Calibri"/>
                <a:cs typeface="Calibri"/>
                <a:sym typeface="Calibri"/>
              </a:rPr>
              <a:t>The following code explains the working of the bitwise AND operator:</a:t>
            </a:r>
            <a:endParaRPr/>
          </a:p>
          <a:p>
            <a:pPr indent="-63500" lvl="3" marL="16002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63500" lvl="3" marL="16002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63500" lvl="3" marL="16002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63500" lvl="3" marL="16002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63500" lvl="3" marL="1600200" rtl="0" algn="l">
              <a:lnSpc>
                <a:spcPct val="90000"/>
              </a:lnSpc>
              <a:spcBef>
                <a:spcPts val="500"/>
              </a:spcBef>
              <a:spcAft>
                <a:spcPts val="0"/>
              </a:spcAft>
              <a:buClr>
                <a:srgbClr val="004E4C"/>
              </a:buClr>
              <a:buSzPts val="800"/>
              <a:buNone/>
            </a:pPr>
            <a:r>
              <a:t/>
            </a:r>
            <a:endParaRPr sz="16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p:txBody>
      </p:sp>
      <p:sp>
        <p:nvSpPr>
          <p:cNvPr id="308" name="Google Shape;308;p2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09" name="Google Shape;309;p2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310" name="Google Shape;310;p25"/>
          <p:cNvGraphicFramePr/>
          <p:nvPr/>
        </p:nvGraphicFramePr>
        <p:xfrm>
          <a:off x="2514600" y="2990850"/>
          <a:ext cx="3000000" cy="3000000"/>
        </p:xfrm>
        <a:graphic>
          <a:graphicData uri="http://schemas.openxmlformats.org/drawingml/2006/table">
            <a:tbl>
              <a:tblPr>
                <a:noFill/>
                <a:tableStyleId>{C0E896A5-540A-4516-972D-4AD39DD59C7F}</a:tableStyleId>
              </a:tblPr>
              <a:tblGrid>
                <a:gridCol w="1962150"/>
                <a:gridCol w="4215000"/>
                <a:gridCol w="1671450"/>
              </a:tblGrid>
              <a:tr h="28030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Logical Operators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Examples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5606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&amp; (Bitwise AND)</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Compares two bits and returns 1 if both bits are 1, else returns 0.</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00111000 &amp; 00011100</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6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 (Bitwise Inclusive OR)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Compares two bits and returns 1 if either of the bits is 1.</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00010101 | 00011110</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6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 (Bitwise Exclusive OR)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Compares two bits and returns 1 if only one of the bits is 1.</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00001011 ^ 00011110</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311" name="Google Shape;311;p25"/>
          <p:cNvSpPr txBox="1"/>
          <p:nvPr/>
        </p:nvSpPr>
        <p:spPr>
          <a:xfrm>
            <a:off x="3505200" y="5867400"/>
            <a:ext cx="6324600" cy="457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result = 56 &amp; 28; //(56 = 00111000 and 28 = 00011100) </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Console.WriteLine(result);</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chemeClr val="dk1"/>
              </a:buClr>
              <a:buSzPts val="1600"/>
              <a:buFont typeface="Noto Sans Symbols"/>
              <a:buNone/>
            </a:pPr>
            <a:r>
              <a:t/>
            </a:r>
            <a:endParaRPr b="0" i="0" sz="1600" u="none" cap="none" strike="noStrike">
              <a:solidFill>
                <a:schemeClr val="dk1"/>
              </a:solidFill>
              <a:latin typeface="Arial"/>
              <a:ea typeface="Arial"/>
              <a:cs typeface="Arial"/>
              <a:sym typeface="Arial"/>
            </a:endParaRPr>
          </a:p>
        </p:txBody>
      </p:sp>
      <p:sp>
        <p:nvSpPr>
          <p:cNvPr id="312" name="Google Shape;312;p25"/>
          <p:cNvSpPr txBox="1"/>
          <p:nvPr/>
        </p:nvSpPr>
        <p:spPr>
          <a:xfrm>
            <a:off x="1905000" y="5867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13" name="Google Shape;313;p2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6-7</a:t>
            </a:r>
            <a:endParaRPr>
              <a:latin typeface="Calibri"/>
              <a:ea typeface="Calibri"/>
              <a:cs typeface="Calibri"/>
              <a:sym typeface="Calibri"/>
            </a:endParaRPr>
          </a:p>
        </p:txBody>
      </p:sp>
      <p:sp>
        <p:nvSpPr>
          <p:cNvPr id="320" name="Google Shape;320;p2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bitwise AND operator compares the corresponding bits of the two operands.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 It returns 1 if both the bits in that position are 1 or else returns 0.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This comparison is performed on each of the individual bits and the results of these comparisons form an 8-bit binary number.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This number is automatically converted to integer, which is displayed as the output. The resultant output for the code is “</a:t>
            </a:r>
            <a:r>
              <a:rPr lang="en-US" sz="2000">
                <a:latin typeface="Courier New"/>
                <a:ea typeface="Courier New"/>
                <a:cs typeface="Courier New"/>
                <a:sym typeface="Courier New"/>
              </a:rPr>
              <a:t>24</a:t>
            </a:r>
            <a:r>
              <a:rPr lang="en-US" sz="2000">
                <a:latin typeface="Calibri"/>
                <a:ea typeface="Calibri"/>
                <a:cs typeface="Calibri"/>
                <a:sym typeface="Calibri"/>
              </a:rPr>
              <a:t>”.</a:t>
            </a:r>
            <a:endParaRPr/>
          </a:p>
          <a:p>
            <a:pPr indent="-342900" lvl="1" marL="342900" rtl="0" algn="l">
              <a:lnSpc>
                <a:spcPct val="90000"/>
              </a:lnSpc>
              <a:spcBef>
                <a:spcPts val="500"/>
              </a:spcBef>
              <a:spcAft>
                <a:spcPts val="0"/>
              </a:spcAft>
              <a:buClr>
                <a:srgbClr val="004E4C"/>
              </a:buClr>
              <a:buSzPts val="2400"/>
              <a:buFont typeface="Noto Sans Symbols"/>
              <a:buChar char="◆"/>
            </a:pPr>
            <a:r>
              <a:rPr lang="en-US">
                <a:latin typeface="Calibri"/>
                <a:ea typeface="Calibri"/>
                <a:cs typeface="Calibri"/>
                <a:sym typeface="Calibri"/>
              </a:rPr>
              <a:t>The following figure displays the bitwise logical operators:</a:t>
            </a:r>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p:txBody>
      </p:sp>
      <p:sp>
        <p:nvSpPr>
          <p:cNvPr id="321" name="Google Shape;321;p2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22" name="Google Shape;322;p2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descr="Capture33.PNG" id="323" name="Google Shape;323;p26"/>
          <p:cNvPicPr preferRelativeResize="0"/>
          <p:nvPr/>
        </p:nvPicPr>
        <p:blipFill rotWithShape="1">
          <a:blip r:embed="rId3">
            <a:alphaModFix/>
          </a:blip>
          <a:srcRect b="0" l="0" r="0" t="0"/>
          <a:stretch/>
        </p:blipFill>
        <p:spPr>
          <a:xfrm>
            <a:off x="3276600" y="3816032"/>
            <a:ext cx="4953000" cy="2328863"/>
          </a:xfrm>
          <a:prstGeom prst="rect">
            <a:avLst/>
          </a:prstGeom>
          <a:noFill/>
          <a:ln>
            <a:noFill/>
          </a:ln>
        </p:spPr>
      </p:pic>
      <p:sp>
        <p:nvSpPr>
          <p:cNvPr id="324" name="Google Shape;324;p2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Logical Operators 7-7 </a:t>
            </a:r>
            <a:endParaRPr>
              <a:latin typeface="Calibri"/>
              <a:ea typeface="Calibri"/>
              <a:cs typeface="Calibri"/>
              <a:sym typeface="Calibri"/>
            </a:endParaRPr>
          </a:p>
        </p:txBody>
      </p:sp>
      <p:sp>
        <p:nvSpPr>
          <p:cNvPr id="331" name="Google Shape;331;p2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 following code explains the working of the bitwise inclusive OR operator:</a:t>
            </a:r>
            <a:endParaRPr/>
          </a:p>
          <a:p>
            <a:pPr indent="0" lvl="0" marL="228600" marR="0" rtl="0" algn="l">
              <a:lnSpc>
                <a:spcPct val="90000"/>
              </a:lnSpc>
              <a:spcBef>
                <a:spcPts val="1000"/>
              </a:spcBef>
              <a:spcAft>
                <a:spcPts val="0"/>
              </a:spcAft>
              <a:buClr>
                <a:schemeClr val="dk1"/>
              </a:buClr>
              <a:buSzPts val="2200"/>
              <a:buFont typeface="Noto Sans Symbols"/>
              <a:buNone/>
            </a:pPr>
            <a:r>
              <a:t/>
            </a:r>
            <a:endParaRPr sz="2200">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the code:</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The bitwise inclusive OR operator compares the corresponding bits of the two operands. </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It returns 1 if either of the bits in that position is 1, else it returns 0.</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This comparison is performed on each of the individual bits and the results of these comparisons form an 8-bit binary number.</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This number is automatically converted to integer, which is displayed as the output and the resultant output for the code is </a:t>
            </a:r>
            <a:r>
              <a:rPr lang="en-US" sz="1400">
                <a:latin typeface="Courier New"/>
                <a:ea typeface="Courier New"/>
                <a:cs typeface="Courier New"/>
                <a:sym typeface="Courier New"/>
              </a:rPr>
              <a:t>60</a:t>
            </a:r>
            <a:r>
              <a:rPr lang="en-US" sz="1400">
                <a:latin typeface="Calibri"/>
                <a:ea typeface="Calibri"/>
                <a:cs typeface="Calibri"/>
                <a:sym typeface="Calibri"/>
              </a:rPr>
              <a:t>.</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The following code explains the working of the bitwise exclusive OR operator:</a:t>
            </a:r>
            <a:endParaRPr/>
          </a:p>
          <a:p>
            <a:pPr indent="0" lvl="0" marL="228600" marR="0" rtl="0" algn="l">
              <a:lnSpc>
                <a:spcPct val="90000"/>
              </a:lnSpc>
              <a:spcBef>
                <a:spcPts val="1000"/>
              </a:spcBef>
              <a:spcAft>
                <a:spcPts val="0"/>
              </a:spcAft>
              <a:buClr>
                <a:schemeClr val="dk1"/>
              </a:buClr>
              <a:buSzPts val="2200"/>
              <a:buFont typeface="Noto Sans Symbols"/>
              <a:buNone/>
            </a:pPr>
            <a:r>
              <a:t/>
            </a:r>
            <a:endParaRPr sz="22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the code:</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The bitwise exclusive OR operator compares the corresponding bits of the two operands.</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 It returns 1 if only 1 of the bits in that position is 1, else it returns 0. </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This comparison is performed on each of the individual bits and the results of these comparisons form an 8-bit binary number. </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This number is automatically converted to integer, which is displayed as the output. The resultant output for the code is </a:t>
            </a:r>
            <a:r>
              <a:rPr lang="en-US" sz="1400">
                <a:latin typeface="Courier New"/>
                <a:ea typeface="Courier New"/>
                <a:cs typeface="Courier New"/>
                <a:sym typeface="Courier New"/>
              </a:rPr>
              <a:t>36</a:t>
            </a:r>
            <a:r>
              <a:rPr lang="en-US" sz="1400">
                <a:latin typeface="Calibri"/>
                <a:ea typeface="Calibri"/>
                <a:cs typeface="Calibri"/>
                <a:sym typeface="Calibri"/>
              </a:rPr>
              <a:t>.</a:t>
            </a:r>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332" name="Google Shape;332;p2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33" name="Google Shape;333;p2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34" name="Google Shape;334;p27"/>
          <p:cNvSpPr txBox="1"/>
          <p:nvPr/>
        </p:nvSpPr>
        <p:spPr>
          <a:xfrm>
            <a:off x="3439886" y="1145495"/>
            <a:ext cx="6324600" cy="457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45720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result = 56 | 28;</a:t>
            </a:r>
            <a:endParaRPr b="0" i="0" sz="1600" u="none" cap="none" strike="noStrike">
              <a:solidFill>
                <a:schemeClr val="dk1"/>
              </a:solidFill>
              <a:latin typeface="Arial"/>
              <a:ea typeface="Arial"/>
              <a:cs typeface="Arial"/>
              <a:sym typeface="Arial"/>
            </a:endParaRPr>
          </a:p>
          <a:p>
            <a:pPr indent="0" lvl="0" marL="45720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Console.WriteLine(result);</a:t>
            </a:r>
            <a:endParaRPr b="0" i="0" sz="1600" u="none" cap="none" strike="noStrike">
              <a:solidFill>
                <a:schemeClr val="dk1"/>
              </a:solidFill>
              <a:latin typeface="Arial"/>
              <a:ea typeface="Arial"/>
              <a:cs typeface="Arial"/>
              <a:sym typeface="Arial"/>
            </a:endParaRPr>
          </a:p>
        </p:txBody>
      </p:sp>
      <p:sp>
        <p:nvSpPr>
          <p:cNvPr id="335" name="Google Shape;335;p27"/>
          <p:cNvSpPr txBox="1"/>
          <p:nvPr/>
        </p:nvSpPr>
        <p:spPr>
          <a:xfrm>
            <a:off x="1981200" y="1175658"/>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36" name="Google Shape;336;p27"/>
          <p:cNvSpPr txBox="1"/>
          <p:nvPr/>
        </p:nvSpPr>
        <p:spPr>
          <a:xfrm>
            <a:off x="3439886" y="3587299"/>
            <a:ext cx="6324600" cy="457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45720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result = 56 ^ 28;</a:t>
            </a:r>
            <a:endParaRPr b="0" i="0" sz="1600" u="none" cap="none" strike="noStrike">
              <a:solidFill>
                <a:schemeClr val="dk1"/>
              </a:solidFill>
              <a:latin typeface="Arial"/>
              <a:ea typeface="Arial"/>
              <a:cs typeface="Arial"/>
              <a:sym typeface="Arial"/>
            </a:endParaRPr>
          </a:p>
          <a:p>
            <a:pPr indent="0" lvl="0" marL="45720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Console.WriteLine(result);</a:t>
            </a:r>
            <a:endParaRPr/>
          </a:p>
        </p:txBody>
      </p:sp>
      <p:sp>
        <p:nvSpPr>
          <p:cNvPr id="337" name="Google Shape;337;p27"/>
          <p:cNvSpPr txBox="1"/>
          <p:nvPr/>
        </p:nvSpPr>
        <p:spPr>
          <a:xfrm>
            <a:off x="1981200" y="361156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38" name="Google Shape;338;p2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Conditional Operators 1-3</a:t>
            </a:r>
            <a:endParaRPr>
              <a:latin typeface="Calibri"/>
              <a:ea typeface="Calibri"/>
              <a:cs typeface="Calibri"/>
              <a:sym typeface="Calibri"/>
            </a:endParaRPr>
          </a:p>
        </p:txBody>
      </p:sp>
      <p:sp>
        <p:nvSpPr>
          <p:cNvPr id="345" name="Google Shape;345;p2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There are two types of conditional operators, conditional AND (&amp;&amp;) and conditional OR (||). </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Conditional operators are similar to the boolean logical operators but have the following differences:</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The conditional AND operator evaluates the second expression only if the first expression returns true because this operator returns true only if both expressions are true.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The conditional OR operator evaluates the second expression only if the first expression returns false because this operator returns true if either of the expressions is true. </a:t>
            </a:r>
            <a:endParaRPr/>
          </a:p>
          <a:p>
            <a:pPr indent="0" lvl="0" marL="228600" marR="0" rtl="0" algn="l">
              <a:lnSpc>
                <a:spcPct val="90000"/>
              </a:lnSpc>
              <a:spcBef>
                <a:spcPts val="1000"/>
              </a:spcBef>
              <a:spcAft>
                <a:spcPts val="0"/>
              </a:spcAft>
              <a:buClr>
                <a:schemeClr val="dk1"/>
              </a:buClr>
              <a:buSzPts val="1400"/>
              <a:buFont typeface="Noto Sans Symbols"/>
              <a:buNone/>
            </a:pPr>
            <a:r>
              <a:t/>
            </a:r>
            <a:endParaRPr sz="14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400"/>
              <a:buFont typeface="Noto Sans Symbols"/>
              <a:buNone/>
            </a:pPr>
            <a:r>
              <a:t/>
            </a:r>
            <a:endParaRPr sz="1400">
              <a:latin typeface="Arial"/>
              <a:ea typeface="Arial"/>
              <a:cs typeface="Arial"/>
              <a:sym typeface="Arial"/>
            </a:endParaRPr>
          </a:p>
        </p:txBody>
      </p:sp>
      <p:sp>
        <p:nvSpPr>
          <p:cNvPr id="346" name="Google Shape;346;p2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47" name="Google Shape;347;p2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id="348" name="Google Shape;348;p28"/>
          <p:cNvPicPr preferRelativeResize="0"/>
          <p:nvPr/>
        </p:nvPicPr>
        <p:blipFill rotWithShape="1">
          <a:blip r:embed="rId3">
            <a:alphaModFix/>
          </a:blip>
          <a:srcRect b="0" l="0" r="0" t="0"/>
          <a:stretch/>
        </p:blipFill>
        <p:spPr>
          <a:xfrm>
            <a:off x="3828573" y="3009900"/>
            <a:ext cx="4519612" cy="3167063"/>
          </a:xfrm>
          <a:prstGeom prst="rect">
            <a:avLst/>
          </a:prstGeom>
          <a:noFill/>
          <a:ln>
            <a:noFill/>
          </a:ln>
        </p:spPr>
      </p:pic>
      <p:sp>
        <p:nvSpPr>
          <p:cNvPr id="349" name="Google Shape;349;p2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Conditional Operators 2-3</a:t>
            </a:r>
            <a:endParaRPr>
              <a:latin typeface="Calibri"/>
              <a:ea typeface="Calibri"/>
              <a:cs typeface="Calibri"/>
              <a:sym typeface="Calibri"/>
            </a:endParaRPr>
          </a:p>
        </p:txBody>
      </p:sp>
      <p:sp>
        <p:nvSpPr>
          <p:cNvPr id="356" name="Google Shape;356;p2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The following code</a:t>
            </a:r>
            <a:r>
              <a:rPr lang="en-US" sz="2400">
                <a:latin typeface="Calibri"/>
                <a:ea typeface="Calibri"/>
                <a:cs typeface="Calibri"/>
                <a:sym typeface="Calibri"/>
              </a:rPr>
              <a:t> </a:t>
            </a:r>
            <a:r>
              <a:rPr lang="en-US" sz="2000">
                <a:latin typeface="Calibri"/>
                <a:ea typeface="Calibri"/>
                <a:cs typeface="Calibri"/>
                <a:sym typeface="Calibri"/>
              </a:rPr>
              <a:t>displays the use of the conditional AND (&amp;&amp;) operator:</a:t>
            </a:r>
            <a:endParaRPr/>
          </a:p>
        </p:txBody>
      </p:sp>
      <p:sp>
        <p:nvSpPr>
          <p:cNvPr id="357" name="Google Shape;357;p2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58" name="Google Shape;358;p2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59" name="Google Shape;359;p29"/>
          <p:cNvSpPr txBox="1"/>
          <p:nvPr/>
        </p:nvSpPr>
        <p:spPr>
          <a:xfrm>
            <a:off x="1981200" y="1219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60" name="Google Shape;360;p29"/>
          <p:cNvSpPr txBox="1"/>
          <p:nvPr/>
        </p:nvSpPr>
        <p:spPr>
          <a:xfrm>
            <a:off x="3429000" y="1219201"/>
            <a:ext cx="6846888" cy="2057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int num = 0;</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if (num &gt;= 1 &amp;&amp; num &lt;= 10)</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Console.WriteLine(“The number exists between 1 and 10”);</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else</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Console.WriteLine(“The number does not exist between 1 and 10”);</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a:t>
            </a:r>
            <a:endParaRPr/>
          </a:p>
        </p:txBody>
      </p:sp>
      <p:sp>
        <p:nvSpPr>
          <p:cNvPr id="361" name="Google Shape;361;p29"/>
          <p:cNvSpPr txBox="1"/>
          <p:nvPr/>
        </p:nvSpPr>
        <p:spPr>
          <a:xfrm>
            <a:off x="1893888" y="2971801"/>
            <a:ext cx="8229600" cy="1814513"/>
          </a:xfrm>
          <a:prstGeom prst="rect">
            <a:avLst/>
          </a:prstGeom>
          <a:noFill/>
          <a:ln>
            <a:noFill/>
          </a:ln>
        </p:spPr>
        <p:txBody>
          <a:bodyPr anchorCtr="0" anchor="t" bIns="45700" lIns="91425" spcFirstLastPara="1" rIns="91425" wrap="square" tIns="45700">
            <a:noAutofit/>
          </a:bodyPr>
          <a:lstStyle/>
          <a:p>
            <a:pPr indent="-279400" lvl="0" marL="342900" marR="0" rtl="0" algn="l">
              <a:lnSpc>
                <a:spcPct val="100000"/>
              </a:lnSpc>
              <a:spcBef>
                <a:spcPts val="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In the code:</a:t>
            </a:r>
            <a:endParaRPr/>
          </a:p>
          <a:p>
            <a:pPr indent="-285750" lvl="1" marL="742950" marR="0" rtl="0" algn="l">
              <a:lnSpc>
                <a:spcPct val="10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The conditional AND operator checks the first expression.</a:t>
            </a:r>
            <a:endParaRPr/>
          </a:p>
          <a:p>
            <a:pPr indent="-285750" lvl="1" marL="742950" marR="0" rtl="0" algn="l">
              <a:lnSpc>
                <a:spcPct val="10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The first expression returns false, therefore, the operator does not check the second expression. </a:t>
            </a:r>
            <a:endParaRPr/>
          </a:p>
          <a:p>
            <a:pPr indent="-285750" lvl="1" marL="742950" marR="0" rtl="0" algn="l">
              <a:lnSpc>
                <a:spcPct val="10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The whole expression evaluates to false, the statement in the </a:t>
            </a:r>
            <a:r>
              <a:rPr b="0" i="0" lang="en-US" sz="1600" u="none" cap="none" strike="noStrike">
                <a:solidFill>
                  <a:schemeClr val="dk1"/>
                </a:solidFill>
                <a:latin typeface="Courier New"/>
                <a:ea typeface="Courier New"/>
                <a:cs typeface="Courier New"/>
                <a:sym typeface="Courier New"/>
              </a:rPr>
              <a:t>else </a:t>
            </a:r>
            <a:r>
              <a:rPr b="0" i="0" lang="en-US" sz="1600" u="none" cap="none" strike="noStrike">
                <a:solidFill>
                  <a:schemeClr val="dk1"/>
                </a:solidFill>
                <a:latin typeface="Calibri"/>
                <a:ea typeface="Calibri"/>
                <a:cs typeface="Calibri"/>
                <a:sym typeface="Calibri"/>
              </a:rPr>
              <a:t>block is executed.</a:t>
            </a:r>
            <a:endParaRPr/>
          </a:p>
          <a:p>
            <a:pPr indent="-342900" lvl="0" marL="342900" marR="0" rtl="0" algn="l">
              <a:lnSpc>
                <a:spcPct val="100000"/>
              </a:lnSpc>
              <a:spcBef>
                <a:spcPts val="400"/>
              </a:spcBef>
              <a:spcAft>
                <a:spcPts val="0"/>
              </a:spcAft>
              <a:buClr>
                <a:srgbClr val="004E4C"/>
              </a:buClr>
              <a:buSzPts val="1000"/>
              <a:buFont typeface="Noto Sans Symbols"/>
              <a:buNone/>
            </a:pPr>
            <a:r>
              <a:rPr b="0"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a:p>
            <a:pPr indent="-342900" lvl="0" marL="342900" marR="0" rtl="0" algn="l">
              <a:lnSpc>
                <a:spcPct val="10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457200" lvl="1" marL="1885950" marR="0" rtl="0" algn="l">
              <a:lnSpc>
                <a:spcPct val="100000"/>
              </a:lnSpc>
              <a:spcBef>
                <a:spcPts val="360"/>
              </a:spcBef>
              <a:spcAft>
                <a:spcPts val="0"/>
              </a:spcAft>
              <a:buClr>
                <a:srgbClr val="006666"/>
              </a:buClr>
              <a:buSzPts val="900"/>
              <a:buFont typeface="Noto Sans Symbols"/>
              <a:buNone/>
            </a:pPr>
            <a:r>
              <a:rPr b="0" i="0" lang="en-US" sz="1800" u="none" cap="none" strike="noStrike">
                <a:solidFill>
                  <a:schemeClr val="dk1"/>
                </a:solidFill>
                <a:latin typeface="Courier New"/>
                <a:ea typeface="Courier New"/>
                <a:cs typeface="Courier New"/>
                <a:sym typeface="Courier New"/>
              </a:rPr>
              <a:t>The number does not exist between 1 and 10</a:t>
            </a:r>
            <a:endParaRPr/>
          </a:p>
        </p:txBody>
      </p:sp>
      <p:sp>
        <p:nvSpPr>
          <p:cNvPr id="362" name="Google Shape;362;p29"/>
          <p:cNvSpPr txBox="1"/>
          <p:nvPr/>
        </p:nvSpPr>
        <p:spPr>
          <a:xfrm>
            <a:off x="1752600" y="556260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363" name="Google Shape;363;p2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Statements and Expressions  </a:t>
            </a:r>
            <a:endParaRPr>
              <a:latin typeface="Calibri"/>
              <a:ea typeface="Calibri"/>
              <a:cs typeface="Calibri"/>
              <a:sym typeface="Calibri"/>
            </a:endParaRPr>
          </a:p>
        </p:txBody>
      </p:sp>
      <p:sp>
        <p:nvSpPr>
          <p:cNvPr id="40" name="Google Shape;40;p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A C# program is a set of tasks that perform to achieve the overall functionality of the program. </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To perform the tasks, programmers provide instructions. These instructions are called statements.</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 C# statement can contain expressions that evaluates to a value.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41" name="Google Shape;41;p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2" name="Google Shape;42;p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id="43" name="Google Shape;43;p3"/>
          <p:cNvPicPr preferRelativeResize="0"/>
          <p:nvPr/>
        </p:nvPicPr>
        <p:blipFill rotWithShape="1">
          <a:blip r:embed="rId3">
            <a:alphaModFix/>
          </a:blip>
          <a:srcRect b="0" l="0" r="0" t="0"/>
          <a:stretch/>
        </p:blipFill>
        <p:spPr>
          <a:xfrm>
            <a:off x="4297396" y="3709988"/>
            <a:ext cx="3330575" cy="2466975"/>
          </a:xfrm>
          <a:prstGeom prst="rect">
            <a:avLst/>
          </a:prstGeom>
          <a:noFill/>
          <a:ln>
            <a:noFill/>
          </a:ln>
        </p:spPr>
      </p:pic>
      <p:sp>
        <p:nvSpPr>
          <p:cNvPr id="44" name="Google Shape;44;p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Conditional Operators 3-3</a:t>
            </a:r>
            <a:endParaRPr>
              <a:latin typeface="Calibri"/>
              <a:ea typeface="Calibri"/>
              <a:cs typeface="Calibri"/>
              <a:sym typeface="Calibri"/>
            </a:endParaRPr>
          </a:p>
        </p:txBody>
      </p:sp>
      <p:sp>
        <p:nvSpPr>
          <p:cNvPr id="370" name="Google Shape;370;p3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0" marL="228600" rtl="0" algn="l">
              <a:lnSpc>
                <a:spcPct val="90000"/>
              </a:lnSpc>
              <a:spcBef>
                <a:spcPts val="0"/>
              </a:spcBef>
              <a:spcAft>
                <a:spcPts val="0"/>
              </a:spcAft>
              <a:buSzPts val="1200"/>
              <a:buChar char="⮚"/>
            </a:pPr>
            <a:r>
              <a:rPr lang="en-US" sz="2000">
                <a:latin typeface="Calibri"/>
                <a:ea typeface="Calibri"/>
                <a:cs typeface="Calibri"/>
                <a:sym typeface="Calibri"/>
              </a:rPr>
              <a:t>The following code displays the use of the conditional OR (||) operator:</a:t>
            </a:r>
            <a:endParaRPr/>
          </a:p>
          <a:p>
            <a:pPr indent="-50800" lvl="0" marL="228600" rtl="0" algn="l">
              <a:lnSpc>
                <a:spcPct val="90000"/>
              </a:lnSpc>
              <a:spcBef>
                <a:spcPts val="1000"/>
              </a:spcBef>
              <a:spcAft>
                <a:spcPts val="0"/>
              </a:spcAft>
              <a:buSzPts val="2400"/>
              <a:buFont typeface="Noto Sans Symbols"/>
              <a:buNone/>
            </a:pPr>
            <a:r>
              <a:t/>
            </a:r>
            <a:endParaRPr sz="2400">
              <a:latin typeface="Courier New"/>
              <a:ea typeface="Courier New"/>
              <a:cs typeface="Courier New"/>
              <a:sym typeface="Courier New"/>
            </a:endParaRPr>
          </a:p>
          <a:p>
            <a:pPr indent="-50800" lvl="0" marL="228600" rtl="0" algn="l">
              <a:lnSpc>
                <a:spcPct val="90000"/>
              </a:lnSpc>
              <a:spcBef>
                <a:spcPts val="1000"/>
              </a:spcBef>
              <a:spcAft>
                <a:spcPts val="0"/>
              </a:spcAft>
              <a:buSzPts val="2400"/>
              <a:buFont typeface="Noto Sans Symbols"/>
              <a:buNone/>
            </a:pPr>
            <a:r>
              <a:t/>
            </a:r>
            <a:endParaRPr sz="2400">
              <a:latin typeface="Courier New"/>
              <a:ea typeface="Courier New"/>
              <a:cs typeface="Courier New"/>
              <a:sym typeface="Courier New"/>
            </a:endParaRPr>
          </a:p>
          <a:p>
            <a:pPr indent="-50800" lvl="0" marL="228600" rtl="0" algn="l">
              <a:lnSpc>
                <a:spcPct val="90000"/>
              </a:lnSpc>
              <a:spcBef>
                <a:spcPts val="1000"/>
              </a:spcBef>
              <a:spcAft>
                <a:spcPts val="0"/>
              </a:spcAft>
              <a:buSzPts val="2400"/>
              <a:buFont typeface="Noto Sans Symbols"/>
              <a:buNone/>
            </a:pPr>
            <a:r>
              <a:t/>
            </a:r>
            <a:endParaRPr sz="2400">
              <a:latin typeface="Courier New"/>
              <a:ea typeface="Courier New"/>
              <a:cs typeface="Courier New"/>
              <a:sym typeface="Courier New"/>
            </a:endParaRPr>
          </a:p>
          <a:p>
            <a:pPr indent="-50800" lvl="0" marL="228600" rtl="0" algn="l">
              <a:lnSpc>
                <a:spcPct val="90000"/>
              </a:lnSpc>
              <a:spcBef>
                <a:spcPts val="1000"/>
              </a:spcBef>
              <a:spcAft>
                <a:spcPts val="0"/>
              </a:spcAft>
              <a:buSzPts val="2400"/>
              <a:buFont typeface="Noto Sans Symbols"/>
              <a:buNone/>
            </a:pPr>
            <a:r>
              <a:t/>
            </a:r>
            <a:endParaRPr sz="2400">
              <a:latin typeface="Courier New"/>
              <a:ea typeface="Courier New"/>
              <a:cs typeface="Courier New"/>
              <a:sym typeface="Courier New"/>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a:t>
            </a:r>
            <a:endParaRPr/>
          </a:p>
          <a:p>
            <a:pPr indent="-50800" lvl="0" marL="2171700" rtl="0" algn="l">
              <a:lnSpc>
                <a:spcPct val="90000"/>
              </a:lnSpc>
              <a:spcBef>
                <a:spcPts val="1000"/>
              </a:spcBef>
              <a:spcAft>
                <a:spcPts val="0"/>
              </a:spcAft>
              <a:buSzPts val="1600"/>
              <a:buNone/>
            </a:pPr>
            <a:r>
              <a:t/>
            </a:r>
            <a:endParaRPr sz="1600">
              <a:latin typeface="Courier New"/>
              <a:ea typeface="Courier New"/>
              <a:cs typeface="Courier New"/>
              <a:sym typeface="Courier New"/>
            </a:endParaRPr>
          </a:p>
          <a:p>
            <a:pPr indent="-50800" lvl="0" marL="2171700" rtl="0" algn="l">
              <a:lnSpc>
                <a:spcPct val="90000"/>
              </a:lnSpc>
              <a:spcBef>
                <a:spcPts val="1000"/>
              </a:spcBef>
              <a:spcAft>
                <a:spcPts val="0"/>
              </a:spcAft>
              <a:buSzPts val="1600"/>
              <a:buNone/>
            </a:pPr>
            <a:r>
              <a:t/>
            </a:r>
            <a:endParaRPr sz="1600">
              <a:latin typeface="Courier New"/>
              <a:ea typeface="Courier New"/>
              <a:cs typeface="Courier New"/>
              <a:sym typeface="Courier New"/>
            </a:endParaRPr>
          </a:p>
          <a:p>
            <a:pPr indent="-50800" lvl="0" marL="2171700" rtl="0" algn="l">
              <a:lnSpc>
                <a:spcPct val="90000"/>
              </a:lnSpc>
              <a:spcBef>
                <a:spcPts val="1000"/>
              </a:spcBef>
              <a:spcAft>
                <a:spcPts val="0"/>
              </a:spcAft>
              <a:buSzPts val="1600"/>
              <a:buNone/>
            </a:pPr>
            <a:r>
              <a:rPr lang="en-US" sz="1600">
                <a:latin typeface="Courier New"/>
                <a:ea typeface="Courier New"/>
                <a:cs typeface="Courier New"/>
                <a:sym typeface="Courier New"/>
              </a:rPr>
              <a:t> The number does not exist between 1 and 10.</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76200" lvl="0" marL="228600" rtl="0" algn="l">
              <a:lnSpc>
                <a:spcPct val="90000"/>
              </a:lnSpc>
              <a:spcBef>
                <a:spcPts val="1000"/>
              </a:spcBef>
              <a:spcAft>
                <a:spcPts val="0"/>
              </a:spcAft>
              <a:buSzPts val="1200"/>
              <a:buChar char="⮚"/>
            </a:pPr>
            <a:r>
              <a:rPr lang="en-US" sz="2000">
                <a:latin typeface="Calibri"/>
                <a:ea typeface="Calibri"/>
                <a:cs typeface="Calibri"/>
                <a:sym typeface="Calibri"/>
              </a:rPr>
              <a:t>In the code:</a:t>
            </a:r>
            <a:endParaRPr/>
          </a:p>
          <a:p>
            <a:pPr indent="-342900" lvl="2" marL="742950" rtl="0" algn="l">
              <a:lnSpc>
                <a:spcPct val="90000"/>
              </a:lnSpc>
              <a:spcBef>
                <a:spcPts val="500"/>
              </a:spcBef>
              <a:spcAft>
                <a:spcPts val="0"/>
              </a:spcAft>
              <a:buClr>
                <a:srgbClr val="004E4C"/>
              </a:buClr>
              <a:buSzPts val="960"/>
              <a:buFont typeface="Noto Sans Symbols"/>
              <a:buChar char="◈"/>
            </a:pPr>
            <a:r>
              <a:rPr lang="en-US" sz="1600">
                <a:latin typeface="Calibri"/>
                <a:ea typeface="Calibri"/>
                <a:cs typeface="Calibri"/>
                <a:sym typeface="Calibri"/>
              </a:rPr>
              <a:t>The conditional OR operator checks the first expression. </a:t>
            </a:r>
            <a:endParaRPr/>
          </a:p>
          <a:p>
            <a:pPr indent="-342900" lvl="2" marL="742950" rtl="0" algn="l">
              <a:lnSpc>
                <a:spcPct val="90000"/>
              </a:lnSpc>
              <a:spcBef>
                <a:spcPts val="500"/>
              </a:spcBef>
              <a:spcAft>
                <a:spcPts val="0"/>
              </a:spcAft>
              <a:buClr>
                <a:srgbClr val="004E4C"/>
              </a:buClr>
              <a:buSzPts val="960"/>
              <a:buFont typeface="Noto Sans Symbols"/>
              <a:buChar char="◈"/>
            </a:pPr>
            <a:r>
              <a:rPr lang="en-US" sz="1600">
                <a:latin typeface="Calibri"/>
                <a:ea typeface="Calibri"/>
                <a:cs typeface="Calibri"/>
                <a:sym typeface="Calibri"/>
              </a:rPr>
              <a:t>The first expression returns true, therefore, the operator does not check the second expression. </a:t>
            </a:r>
            <a:endParaRPr/>
          </a:p>
          <a:p>
            <a:pPr indent="-342900" lvl="2" marL="742950" rtl="0" algn="l">
              <a:lnSpc>
                <a:spcPct val="90000"/>
              </a:lnSpc>
              <a:spcBef>
                <a:spcPts val="500"/>
              </a:spcBef>
              <a:spcAft>
                <a:spcPts val="0"/>
              </a:spcAft>
              <a:buClr>
                <a:srgbClr val="004E4C"/>
              </a:buClr>
              <a:buSzPts val="960"/>
              <a:buFont typeface="Noto Sans Symbols"/>
              <a:buChar char="◈"/>
            </a:pPr>
            <a:r>
              <a:rPr lang="en-US" sz="1600">
                <a:latin typeface="Calibri"/>
                <a:ea typeface="Calibri"/>
                <a:cs typeface="Calibri"/>
                <a:sym typeface="Calibri"/>
              </a:rPr>
              <a:t>The whole expression evaluates to true, the statement in the if block is executed.</a:t>
            </a:r>
            <a:endParaRPr/>
          </a:p>
          <a:p>
            <a:pPr indent="-50800" lvl="0" marL="228600" rtl="0" algn="l">
              <a:lnSpc>
                <a:spcPct val="90000"/>
              </a:lnSpc>
              <a:spcBef>
                <a:spcPts val="1000"/>
              </a:spcBef>
              <a:spcAft>
                <a:spcPts val="0"/>
              </a:spcAft>
              <a:buSzPts val="2400"/>
              <a:buFont typeface="Noto Sans Symbols"/>
              <a:buNone/>
            </a:pPr>
            <a:r>
              <a:t/>
            </a:r>
            <a:endParaRPr sz="2400">
              <a:latin typeface="Courier New"/>
              <a:ea typeface="Courier New"/>
              <a:cs typeface="Courier New"/>
              <a:sym typeface="Courier New"/>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p:txBody>
      </p:sp>
      <p:sp>
        <p:nvSpPr>
          <p:cNvPr id="371" name="Google Shape;371;p3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72" name="Google Shape;372;p3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73" name="Google Shape;373;p30"/>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374" name="Google Shape;374;p30"/>
          <p:cNvSpPr txBox="1"/>
          <p:nvPr/>
        </p:nvSpPr>
        <p:spPr>
          <a:xfrm>
            <a:off x="1932214" y="219327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375" name="Google Shape;375;p30"/>
          <p:cNvSpPr txBox="1"/>
          <p:nvPr/>
        </p:nvSpPr>
        <p:spPr>
          <a:xfrm>
            <a:off x="3390900" y="1438276"/>
            <a:ext cx="6324600" cy="191452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int num = -5;</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if (num &lt; 0 || num &gt; 10)</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Console.WriteLine(“The number does not exist between 1 and 10”);</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else</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  Console.WriteLine(“The number exists between 1 and 10”);</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a:t>
            </a:r>
            <a:endParaRPr/>
          </a:p>
        </p:txBody>
      </p:sp>
      <p:sp>
        <p:nvSpPr>
          <p:cNvPr id="376" name="Google Shape;376;p30"/>
          <p:cNvSpPr txBox="1"/>
          <p:nvPr/>
        </p:nvSpPr>
        <p:spPr>
          <a:xfrm>
            <a:off x="800101" y="40322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377" name="Google Shape;377;p3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Increment and Decrement Operators </a:t>
            </a:r>
            <a:endParaRPr>
              <a:latin typeface="Calibri"/>
              <a:ea typeface="Calibri"/>
              <a:cs typeface="Calibri"/>
              <a:sym typeface="Calibri"/>
            </a:endParaRPr>
          </a:p>
        </p:txBody>
      </p:sp>
      <p:sp>
        <p:nvSpPr>
          <p:cNvPr id="384" name="Google Shape;384;p3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Two of the most common calculations performed in programming are increasing and decreasing the value of the variable by 1.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In C#, the increment operator (++) is used to increase the value by 1 while the decrement operator (--) is used to decrease the value by 1.</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If the operator is placed before the operand, the expression is called </a:t>
            </a:r>
            <a:br>
              <a:rPr lang="en-US" sz="2000">
                <a:latin typeface="Calibri"/>
                <a:ea typeface="Calibri"/>
                <a:cs typeface="Calibri"/>
                <a:sym typeface="Calibri"/>
              </a:rPr>
            </a:br>
            <a:r>
              <a:rPr lang="en-US" sz="2000">
                <a:latin typeface="Calibri"/>
                <a:ea typeface="Calibri"/>
                <a:cs typeface="Calibri"/>
                <a:sym typeface="Calibri"/>
              </a:rPr>
              <a:t>pre-increment or pre-decrement.</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If the operator is placed after the operand, the expression is called post-increment or post-decrement.</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following table depicts the use of increment and decrement operators assuming the value of the variable </a:t>
            </a:r>
            <a:r>
              <a:rPr b="1" lang="en-US" sz="2000">
                <a:latin typeface="Courier New"/>
                <a:ea typeface="Courier New"/>
                <a:cs typeface="Courier New"/>
                <a:sym typeface="Courier New"/>
              </a:rPr>
              <a:t>valueOne</a:t>
            </a:r>
            <a:r>
              <a:rPr b="1" lang="en-US" sz="2000">
                <a:latin typeface="Calibri"/>
                <a:ea typeface="Calibri"/>
                <a:cs typeface="Calibri"/>
                <a:sym typeface="Calibri"/>
              </a:rPr>
              <a:t> </a:t>
            </a:r>
            <a:r>
              <a:rPr lang="en-US" sz="2000">
                <a:latin typeface="Calibri"/>
                <a:ea typeface="Calibri"/>
                <a:cs typeface="Calibri"/>
                <a:sym typeface="Calibri"/>
              </a:rPr>
              <a:t>is 5:</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p:txBody>
      </p:sp>
      <p:sp>
        <p:nvSpPr>
          <p:cNvPr id="385" name="Google Shape;385;p3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86" name="Google Shape;386;p3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87" name="Google Shape;387;p31"/>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388" name="Google Shape;388;p31"/>
          <p:cNvGraphicFramePr/>
          <p:nvPr/>
        </p:nvGraphicFramePr>
        <p:xfrm>
          <a:off x="2362200" y="3904138"/>
          <a:ext cx="3000000" cy="3000000"/>
        </p:xfrm>
        <a:graphic>
          <a:graphicData uri="http://schemas.openxmlformats.org/drawingml/2006/table">
            <a:tbl>
              <a:tblPr>
                <a:noFill/>
                <a:tableStyleId>{C0E896A5-540A-4516-972D-4AD39DD59C7F}</a:tableStyleId>
              </a:tblPr>
              <a:tblGrid>
                <a:gridCol w="2743200"/>
                <a:gridCol w="1905000"/>
                <a:gridCol w="2209800"/>
              </a:tblGrid>
              <a:tr h="315525">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Expression</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Type</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Result</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2555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++ValueOne;</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Pre-Increment</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6</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04925">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valueOne++;</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Post-Increment</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5730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--valueOne;</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Pre-Decrement</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4</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5730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valueOne--;</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Post-Decrement</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valueTwo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389" name="Google Shape;389;p3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Assignment Operators – Types 1-2  </a:t>
            </a:r>
            <a:endParaRPr>
              <a:latin typeface="Calibri"/>
              <a:ea typeface="Calibri"/>
              <a:cs typeface="Calibri"/>
              <a:sym typeface="Calibri"/>
            </a:endParaRPr>
          </a:p>
        </p:txBody>
      </p:sp>
      <p:sp>
        <p:nvSpPr>
          <p:cNvPr id="396" name="Google Shape;396;p3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Assignment operators are used to assign the value of the right side operand to the operand on the left side using the equal to operator (=). </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The assignment operators are divided into two categories in C#. These are as follows:</a:t>
            </a:r>
            <a:endParaRPr/>
          </a:p>
          <a:p>
            <a:pPr indent="-101600" lvl="1" marL="685800" rtl="0" algn="l">
              <a:lnSpc>
                <a:spcPct val="90000"/>
              </a:lnSpc>
              <a:spcBef>
                <a:spcPts val="500"/>
              </a:spcBef>
              <a:spcAft>
                <a:spcPts val="0"/>
              </a:spcAft>
              <a:buSzPts val="1600"/>
              <a:buChar char="•"/>
            </a:pPr>
            <a:r>
              <a:rPr b="1" lang="en-US" sz="1600">
                <a:latin typeface="Calibri"/>
                <a:ea typeface="Calibri"/>
                <a:cs typeface="Calibri"/>
                <a:sym typeface="Calibri"/>
              </a:rPr>
              <a:t>Simple assignment operators</a:t>
            </a:r>
            <a:r>
              <a:rPr lang="en-US" sz="1600">
                <a:latin typeface="Calibri"/>
                <a:ea typeface="Calibri"/>
                <a:cs typeface="Calibri"/>
                <a:sym typeface="Calibri"/>
              </a:rPr>
              <a:t>: The simple assignment operator is =, which is used to assign a value or result of an expression to a variable.</a:t>
            </a:r>
            <a:endParaRPr/>
          </a:p>
          <a:p>
            <a:pPr indent="-101600" lvl="1" marL="685800" rtl="0" algn="l">
              <a:lnSpc>
                <a:spcPct val="90000"/>
              </a:lnSpc>
              <a:spcBef>
                <a:spcPts val="500"/>
              </a:spcBef>
              <a:spcAft>
                <a:spcPts val="0"/>
              </a:spcAft>
              <a:buSzPts val="1600"/>
              <a:buChar char="•"/>
            </a:pPr>
            <a:r>
              <a:rPr b="1" lang="en-US" sz="1600">
                <a:latin typeface="Calibri"/>
                <a:ea typeface="Calibri"/>
                <a:cs typeface="Calibri"/>
                <a:sym typeface="Calibri"/>
              </a:rPr>
              <a:t>Compound assignment operators</a:t>
            </a:r>
            <a:r>
              <a:rPr lang="en-US" sz="1600">
                <a:latin typeface="Calibri"/>
                <a:ea typeface="Calibri"/>
                <a:cs typeface="Calibri"/>
                <a:sym typeface="Calibri"/>
              </a:rPr>
              <a:t>: The compound assignment operators are formed by combining the simple assignment operator with the arithmetic operators.</a:t>
            </a:r>
            <a:endParaRPr/>
          </a:p>
          <a:p>
            <a:pPr indent="-215900" lvl="1" marL="342900" rtl="0" algn="l">
              <a:lnSpc>
                <a:spcPct val="90000"/>
              </a:lnSpc>
              <a:spcBef>
                <a:spcPts val="500"/>
              </a:spcBef>
              <a:spcAft>
                <a:spcPts val="0"/>
              </a:spcAft>
              <a:buClr>
                <a:srgbClr val="004E4C"/>
              </a:buClr>
              <a:buSzPts val="2000"/>
              <a:buFont typeface="Noto Sans Symbols"/>
              <a:buNone/>
            </a:pPr>
            <a:r>
              <a:t/>
            </a:r>
            <a:endParaRPr sz="2000">
              <a:latin typeface="Calibri"/>
              <a:ea typeface="Calibri"/>
              <a:cs typeface="Calibri"/>
              <a:sym typeface="Calibri"/>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following table shows the use of assignment operators assuming the value of the variable </a:t>
            </a:r>
            <a:r>
              <a:rPr b="1" lang="en-US" sz="1800">
                <a:latin typeface="Courier New"/>
                <a:ea typeface="Courier New"/>
                <a:cs typeface="Courier New"/>
                <a:sym typeface="Courier New"/>
              </a:rPr>
              <a:t>valueOne</a:t>
            </a:r>
            <a:r>
              <a:rPr lang="en-US" sz="1800">
                <a:latin typeface="Calibri"/>
                <a:ea typeface="Calibri"/>
                <a:cs typeface="Calibri"/>
                <a:sym typeface="Calibri"/>
              </a:rPr>
              <a:t> </a:t>
            </a:r>
            <a:r>
              <a:rPr lang="en-US" sz="2000">
                <a:latin typeface="Calibri"/>
                <a:ea typeface="Calibri"/>
                <a:cs typeface="Calibri"/>
                <a:sym typeface="Calibri"/>
              </a:rPr>
              <a:t>is 10:</a:t>
            </a:r>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p:txBody>
      </p:sp>
      <p:sp>
        <p:nvSpPr>
          <p:cNvPr id="397" name="Google Shape;397;p3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98" name="Google Shape;398;p3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99" name="Google Shape;399;p32"/>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graphicFrame>
        <p:nvGraphicFramePr>
          <p:cNvPr id="400" name="Google Shape;400;p32"/>
          <p:cNvGraphicFramePr/>
          <p:nvPr/>
        </p:nvGraphicFramePr>
        <p:xfrm>
          <a:off x="2240279" y="4191000"/>
          <a:ext cx="3000000" cy="3000000"/>
        </p:xfrm>
        <a:graphic>
          <a:graphicData uri="http://schemas.openxmlformats.org/drawingml/2006/table">
            <a:tbl>
              <a:tblPr>
                <a:noFill/>
                <a:tableStyleId>{C0E896A5-540A-4516-972D-4AD39DD59C7F}</a:tableStyleId>
              </a:tblPr>
              <a:tblGrid>
                <a:gridCol w="2743200"/>
                <a:gridCol w="2819400"/>
                <a:gridCol w="2133600"/>
              </a:tblGrid>
              <a:tr h="360125">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Expression</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Description</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800"/>
                        <a:buFont typeface="Calibri"/>
                        <a:buNone/>
                      </a:pPr>
                      <a:r>
                        <a:rPr b="1" lang="en-US" sz="1800" u="none" cap="none" strike="noStrike">
                          <a:solidFill>
                            <a:srgbClr val="000000"/>
                          </a:solidFill>
                          <a:latin typeface="Calibri"/>
                          <a:ea typeface="Calibri"/>
                          <a:cs typeface="Calibri"/>
                          <a:sym typeface="Calibri"/>
                        </a:rPr>
                        <a:t>Result</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39030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15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115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115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50</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1150">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valueOne % 5</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800"/>
                        <a:buFont typeface="Calibri"/>
                        <a:buNone/>
                      </a:pPr>
                      <a:r>
                        <a:rPr lang="en-US" sz="1800" u="none" cap="none" strike="noStrike">
                          <a:solidFill>
                            <a:srgbClr val="000000"/>
                          </a:solidFill>
                          <a:latin typeface="Calibri"/>
                          <a:ea typeface="Calibri"/>
                          <a:cs typeface="Calibri"/>
                          <a:sym typeface="Calibri"/>
                        </a:rPr>
                        <a:t>valueOne = 0</a:t>
                      </a:r>
                      <a:endParaRPr sz="20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401" name="Google Shape;401;p3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Assignment Operators – Types 2-2  </a:t>
            </a:r>
            <a:endParaRPr>
              <a:latin typeface="Calibri"/>
              <a:ea typeface="Calibri"/>
              <a:cs typeface="Calibri"/>
              <a:sym typeface="Calibri"/>
            </a:endParaRPr>
          </a:p>
        </p:txBody>
      </p:sp>
      <p:sp>
        <p:nvSpPr>
          <p:cNvPr id="408" name="Google Shape;408;p3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The following code demonstrates how to use assignment operators.</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a:t>
            </a:r>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Value1 =5</a:t>
            </a:r>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Value1 += 4= 9</a:t>
            </a:r>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Value1 -= 8= 1</a:t>
            </a:r>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Value1 *= 7= 7</a:t>
            </a:r>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Value1 /= 2= 3</a:t>
            </a:r>
            <a:endParaRPr/>
          </a:p>
          <a:p>
            <a:pPr indent="-50800" lvl="0" marL="228600" rtl="0" algn="l">
              <a:lnSpc>
                <a:spcPct val="90000"/>
              </a:lnSpc>
              <a:spcBef>
                <a:spcPts val="1000"/>
              </a:spcBef>
              <a:spcAft>
                <a:spcPts val="0"/>
              </a:spcAft>
              <a:buSzPts val="1600"/>
              <a:buFont typeface="Noto Sans Symbols"/>
              <a:buNone/>
            </a:pPr>
            <a:r>
              <a:rPr lang="en-US" sz="1600">
                <a:latin typeface="Courier New"/>
                <a:ea typeface="Courier New"/>
                <a:cs typeface="Courier New"/>
                <a:sym typeface="Courier New"/>
              </a:rPr>
              <a:t> Value1 == Value2: False</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Arial"/>
              <a:ea typeface="Arial"/>
              <a:cs typeface="Arial"/>
              <a:sym typeface="Arial"/>
            </a:endParaRPr>
          </a:p>
        </p:txBody>
      </p:sp>
      <p:sp>
        <p:nvSpPr>
          <p:cNvPr id="409" name="Google Shape;409;p3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10" name="Google Shape;410;p3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11" name="Google Shape;411;p33"/>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412" name="Google Shape;412;p33"/>
          <p:cNvSpPr txBox="1"/>
          <p:nvPr/>
        </p:nvSpPr>
        <p:spPr>
          <a:xfrm>
            <a:off x="2057400" y="1600200"/>
            <a:ext cx="6705600" cy="1905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int valueOne = 5;</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int valueTwo = 10;</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Console.WriteLine(“Value1 =” + valueOne);</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valueOne += 4;</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Console.WriteLine(“Value1 += 4= “ + valueOne);</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valueOne -= 8;</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Console.WriteLine(“Value1 -= 8= “ + valueOne);</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valueOne *= 7;</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Console.WriteLine(“Value1 *= 7= “ + valueOne);</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valueOne /= 2;</a:t>
            </a:r>
            <a:endParaRPr b="0" i="0" sz="11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Console.WriteLine(“Value1 /= 2= “ + valueOne);</a:t>
            </a:r>
            <a:endParaRPr b="0" i="0" sz="1100" u="none" cap="none" strike="noStrike">
              <a:solidFill>
                <a:schemeClr val="dk1"/>
              </a:solidFill>
              <a:latin typeface="Arial"/>
              <a:ea typeface="Arial"/>
              <a:cs typeface="Arial"/>
              <a:sym typeface="Arial"/>
            </a:endParaRPr>
          </a:p>
          <a:p>
            <a:pPr indent="0" lvl="0" marL="0" marR="0" rtl="0" algn="l">
              <a:lnSpc>
                <a:spcPct val="70000"/>
              </a:lnSpc>
              <a:spcBef>
                <a:spcPts val="550"/>
              </a:spcBef>
              <a:spcAft>
                <a:spcPts val="0"/>
              </a:spcAft>
              <a:buClr>
                <a:srgbClr val="000000"/>
              </a:buClr>
              <a:buSzPts val="1100"/>
              <a:buFont typeface="Noto Sans Symbols"/>
              <a:buNone/>
            </a:pPr>
            <a:r>
              <a:rPr b="0" i="0" lang="en-US" sz="1100" u="none" cap="none" strike="noStrike">
                <a:solidFill>
                  <a:srgbClr val="000000"/>
                </a:solidFill>
                <a:latin typeface="Courier New"/>
                <a:ea typeface="Courier New"/>
                <a:cs typeface="Courier New"/>
                <a:sym typeface="Courier New"/>
              </a:rPr>
              <a:t>Console.WriteLine(“Value1 == Value2: {0}”, (valueOne == valueTwo));</a:t>
            </a:r>
            <a:endParaRPr b="0" i="0" sz="1100" u="none" cap="none" strike="noStrike">
              <a:solidFill>
                <a:schemeClr val="dk1"/>
              </a:solidFill>
              <a:latin typeface="Courier New"/>
              <a:ea typeface="Courier New"/>
              <a:cs typeface="Courier New"/>
              <a:sym typeface="Courier New"/>
            </a:endParaRPr>
          </a:p>
        </p:txBody>
      </p:sp>
      <p:sp>
        <p:nvSpPr>
          <p:cNvPr id="413" name="Google Shape;413;p33"/>
          <p:cNvSpPr txBox="1"/>
          <p:nvPr/>
        </p:nvSpPr>
        <p:spPr>
          <a:xfrm>
            <a:off x="1981200" y="1143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414" name="Google Shape;414;p33"/>
          <p:cNvSpPr txBox="1"/>
          <p:nvPr/>
        </p:nvSpPr>
        <p:spPr>
          <a:xfrm>
            <a:off x="1905000" y="36417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415" name="Google Shape;415;p3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Precedence and Associativity 1-2</a:t>
            </a:r>
            <a:br>
              <a:rPr lang="en-US">
                <a:latin typeface="Calibri"/>
                <a:ea typeface="Calibri"/>
                <a:cs typeface="Calibri"/>
                <a:sym typeface="Calibri"/>
              </a:rPr>
            </a:br>
            <a:endParaRPr>
              <a:latin typeface="Calibri"/>
              <a:ea typeface="Calibri"/>
              <a:cs typeface="Calibri"/>
              <a:sym typeface="Calibri"/>
            </a:endParaRPr>
          </a:p>
        </p:txBody>
      </p:sp>
      <p:sp>
        <p:nvSpPr>
          <p:cNvPr id="422" name="Google Shape;422;p3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88900" lvl="0" marL="228600" marR="0" rtl="0" algn="l">
              <a:lnSpc>
                <a:spcPct val="90000"/>
              </a:lnSpc>
              <a:spcBef>
                <a:spcPts val="0"/>
              </a:spcBef>
              <a:spcAft>
                <a:spcPts val="0"/>
              </a:spcAft>
              <a:buClr>
                <a:schemeClr val="dk1"/>
              </a:buClr>
              <a:buSzPts val="1400"/>
              <a:buFont typeface="Noto Sans Symbols"/>
              <a:buChar char="⮚"/>
            </a:pPr>
            <a:r>
              <a:rPr lang="en-US" sz="1400">
                <a:latin typeface="Calibri"/>
                <a:ea typeface="Calibri"/>
                <a:cs typeface="Calibri"/>
                <a:sym typeface="Calibri"/>
              </a:rPr>
              <a:t>Operators in C# have certain associated priority levels.</a:t>
            </a:r>
            <a:endParaRPr/>
          </a:p>
          <a:p>
            <a:pPr indent="-88900" lvl="0" marL="228600" marR="0" rtl="0" algn="l">
              <a:lnSpc>
                <a:spcPct val="90000"/>
              </a:lnSpc>
              <a:spcBef>
                <a:spcPts val="1000"/>
              </a:spcBef>
              <a:spcAft>
                <a:spcPts val="0"/>
              </a:spcAft>
              <a:buClr>
                <a:schemeClr val="dk1"/>
              </a:buClr>
              <a:buSzPts val="1400"/>
              <a:buFont typeface="Noto Sans Symbols"/>
              <a:buChar char="⮚"/>
            </a:pPr>
            <a:r>
              <a:rPr lang="en-US" sz="1400">
                <a:latin typeface="Calibri"/>
                <a:ea typeface="Calibri"/>
                <a:cs typeface="Calibri"/>
                <a:sym typeface="Calibri"/>
              </a:rPr>
              <a:t>The C# compiler executes operators in the sequence defined by the priority level of the operators. </a:t>
            </a:r>
            <a:endParaRPr/>
          </a:p>
          <a:p>
            <a:pPr indent="0" lvl="0" marL="228600" marR="0" rtl="0" algn="l">
              <a:lnSpc>
                <a:spcPct val="90000"/>
              </a:lnSpc>
              <a:spcBef>
                <a:spcPts val="1000"/>
              </a:spcBef>
              <a:spcAft>
                <a:spcPts val="0"/>
              </a:spcAft>
              <a:buClr>
                <a:schemeClr val="dk1"/>
              </a:buClr>
              <a:buSzPts val="1400"/>
              <a:buFont typeface="Noto Sans Symbols"/>
              <a:buNone/>
            </a:pPr>
            <a:r>
              <a:t/>
            </a:r>
            <a:endParaRPr sz="1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400"/>
              <a:buFont typeface="Noto Sans Symbols"/>
              <a:buNone/>
            </a:pPr>
            <a:r>
              <a:t/>
            </a:r>
            <a:endParaRPr sz="1400">
              <a:latin typeface="Calibri"/>
              <a:ea typeface="Calibri"/>
              <a:cs typeface="Calibri"/>
              <a:sym typeface="Calibri"/>
            </a:endParaRPr>
          </a:p>
          <a:p>
            <a:pPr indent="-88900" lvl="0" marL="228600" marR="0" rtl="0" algn="l">
              <a:lnSpc>
                <a:spcPct val="90000"/>
              </a:lnSpc>
              <a:spcBef>
                <a:spcPts val="1000"/>
              </a:spcBef>
              <a:spcAft>
                <a:spcPts val="0"/>
              </a:spcAft>
              <a:buClr>
                <a:schemeClr val="dk1"/>
              </a:buClr>
              <a:buSzPts val="1400"/>
              <a:buFont typeface="Noto Sans Symbols"/>
              <a:buChar char="⮚"/>
            </a:pPr>
            <a:r>
              <a:rPr lang="en-US" sz="1400">
                <a:latin typeface="Calibri"/>
                <a:ea typeface="Calibri"/>
                <a:cs typeface="Calibri"/>
                <a:sym typeface="Calibri"/>
              </a:rPr>
              <a:t>The multiplication operator (*) has higher priority over the addition (+) operator. Thus, if an expression involves both the operators, the multiplication operation is carried out before the addition operation. In addition, the execution of the expression (associativity) is either from left to right or vice-versa depending upon the operators used.</a:t>
            </a:r>
            <a:endParaRPr/>
          </a:p>
          <a:p>
            <a:pPr indent="-88900" lvl="0" marL="228600" marR="0" rtl="0" algn="l">
              <a:lnSpc>
                <a:spcPct val="90000"/>
              </a:lnSpc>
              <a:spcBef>
                <a:spcPts val="1000"/>
              </a:spcBef>
              <a:spcAft>
                <a:spcPts val="0"/>
              </a:spcAft>
              <a:buClr>
                <a:schemeClr val="dk1"/>
              </a:buClr>
              <a:buSzPts val="1400"/>
              <a:buFont typeface="Noto Sans Symbols"/>
              <a:buChar char="⮚"/>
            </a:pPr>
            <a:r>
              <a:rPr lang="en-US" sz="1400">
                <a:latin typeface="Calibri"/>
                <a:ea typeface="Calibri"/>
                <a:cs typeface="Calibri"/>
                <a:sym typeface="Calibri"/>
              </a:rPr>
              <a:t>The following table lists the precedence of the operators, from the highest to the lowest precedence, their description and their associativity.</a:t>
            </a:r>
            <a:endParaRPr/>
          </a:p>
          <a:p>
            <a:pPr indent="0" lvl="0" marL="228600" marR="0" rtl="0" algn="l">
              <a:lnSpc>
                <a:spcPct val="90000"/>
              </a:lnSpc>
              <a:spcBef>
                <a:spcPts val="1000"/>
              </a:spcBef>
              <a:spcAft>
                <a:spcPts val="0"/>
              </a:spcAft>
              <a:buClr>
                <a:schemeClr val="dk1"/>
              </a:buClr>
              <a:buSzPts val="1600"/>
              <a:buFont typeface="Noto Sans Symbols"/>
              <a:buNone/>
            </a:pPr>
            <a:r>
              <a:t/>
            </a:r>
            <a:endParaRPr sz="16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423" name="Google Shape;423;p3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24" name="Google Shape;424;p3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25" name="Google Shape;425;p34"/>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426" name="Google Shape;426;p34"/>
          <p:cNvSpPr txBox="1"/>
          <p:nvPr/>
        </p:nvSpPr>
        <p:spPr>
          <a:xfrm>
            <a:off x="1545772" y="1574220"/>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graphicFrame>
        <p:nvGraphicFramePr>
          <p:cNvPr id="427" name="Google Shape;427;p34"/>
          <p:cNvGraphicFramePr/>
          <p:nvPr/>
        </p:nvGraphicFramePr>
        <p:xfrm>
          <a:off x="1992086" y="3137374"/>
          <a:ext cx="3000000" cy="3000000"/>
        </p:xfrm>
        <a:graphic>
          <a:graphicData uri="http://schemas.openxmlformats.org/drawingml/2006/table">
            <a:tbl>
              <a:tblPr>
                <a:noFill/>
                <a:tableStyleId>{C0E896A5-540A-4516-972D-4AD39DD59C7F}</a:tableStyleId>
              </a:tblPr>
              <a:tblGrid>
                <a:gridCol w="1707925"/>
                <a:gridCol w="1434675"/>
                <a:gridCol w="3620825"/>
                <a:gridCol w="1161400"/>
              </a:tblGrid>
              <a:tr h="420625">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Precedence (where 1 is the highest)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Operator</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Associativity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71250">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1</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Parentheses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775">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2</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 or --</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Increment or Decrement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Right to Left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78300">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3</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 /, %</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Multiplication, Division, Modulus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775">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4</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 -</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Addition, Subtraction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33350">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5</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&lt;, &lt;=, &gt;, &gt;=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Less than, Less than or equal to, Greater than, Greater than or equal to</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775">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6</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 !=</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Equal to, Not Equal to</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775">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7</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&amp;&amp;</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Conditional AND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28575">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8</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Conditional OR</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Left to Right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28575">
                <a:tc>
                  <a:txBody>
                    <a:bodyPr/>
                    <a:lstStyle/>
                    <a:p>
                      <a:pPr indent="0" lvl="0" marL="0" marR="0" rtl="0" algn="ctr">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9</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 +=, -=, *=, /=, %=</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Assignment Operators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Right to Left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428" name="Google Shape;428;p3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Precedence and Associativity 2-2</a:t>
            </a:r>
            <a:br>
              <a:rPr lang="en-US">
                <a:latin typeface="Calibri"/>
                <a:ea typeface="Calibri"/>
                <a:cs typeface="Calibri"/>
                <a:sym typeface="Calibri"/>
              </a:rPr>
            </a:br>
            <a:endParaRPr>
              <a:latin typeface="Calibri"/>
              <a:ea typeface="Calibri"/>
              <a:cs typeface="Calibri"/>
              <a:sym typeface="Calibri"/>
            </a:endParaRPr>
          </a:p>
        </p:txBody>
      </p:sp>
      <p:sp>
        <p:nvSpPr>
          <p:cNvPr id="435" name="Google Shape;435;p3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Arial"/>
                <a:ea typeface="Arial"/>
                <a:cs typeface="Arial"/>
                <a:sym typeface="Arial"/>
              </a:rPr>
              <a:t>The following code demonstrates precedence of operators:</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Arial"/>
              <a:ea typeface="Arial"/>
              <a:cs typeface="Arial"/>
              <a:sym typeface="Arial"/>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Arial"/>
              <a:ea typeface="Arial"/>
              <a:cs typeface="Arial"/>
              <a:sym typeface="Arial"/>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Arial"/>
              <a:ea typeface="Arial"/>
              <a:cs typeface="Arial"/>
              <a:sym typeface="Arial"/>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Arial"/>
              <a:ea typeface="Arial"/>
              <a:cs typeface="Arial"/>
              <a:sym typeface="Arial"/>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 The variable </a:t>
            </a:r>
            <a:r>
              <a:rPr b="1" lang="en-US" sz="2000">
                <a:latin typeface="Courier New"/>
                <a:ea typeface="Courier New"/>
                <a:cs typeface="Courier New"/>
                <a:sym typeface="Courier New"/>
              </a:rPr>
              <a:t>valueOne</a:t>
            </a:r>
            <a:r>
              <a:rPr lang="en-US" sz="2000">
                <a:latin typeface="Calibri"/>
                <a:ea typeface="Calibri"/>
                <a:cs typeface="Calibri"/>
                <a:sym typeface="Calibri"/>
              </a:rPr>
              <a:t> is initialized to the value 10.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next three statements display the results of the expressions.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expression given in the parentheses is solved first.</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Arial"/>
              <a:ea typeface="Arial"/>
              <a:cs typeface="Arial"/>
              <a:sym typeface="Arial"/>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6</a:t>
            </a:r>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True</a:t>
            </a:r>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False</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Arial"/>
              <a:ea typeface="Arial"/>
              <a:cs typeface="Arial"/>
              <a:sym typeface="Arial"/>
            </a:endParaRPr>
          </a:p>
        </p:txBody>
      </p:sp>
      <p:sp>
        <p:nvSpPr>
          <p:cNvPr id="436" name="Google Shape;436;p3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37" name="Google Shape;437;p3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38" name="Google Shape;438;p35"/>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439" name="Google Shape;439;p35"/>
          <p:cNvSpPr txBox="1"/>
          <p:nvPr/>
        </p:nvSpPr>
        <p:spPr>
          <a:xfrm>
            <a:off x="1981200" y="1692276"/>
            <a:ext cx="7862888" cy="1143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int valueOne = 10;</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Console.WriteLine((4 * 5 - 3 ) / 6 + 7 - 8 % 5);</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Console.WriteLine((32 &lt; 4) || (8 == 8));</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Console.WriteLine(((valueOne *= 6) &gt; (valueOne += 5)) &amp;&amp; ((valueOne /= 2) != </a:t>
            </a:r>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(valueOne -= 5)));</a:t>
            </a:r>
            <a:endParaRPr/>
          </a:p>
        </p:txBody>
      </p:sp>
      <p:sp>
        <p:nvSpPr>
          <p:cNvPr id="440" name="Google Shape;440;p35"/>
          <p:cNvSpPr txBox="1"/>
          <p:nvPr/>
        </p:nvSpPr>
        <p:spPr>
          <a:xfrm>
            <a:off x="1981200" y="1295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441" name="Google Shape;441;p35"/>
          <p:cNvSpPr txBox="1"/>
          <p:nvPr/>
        </p:nvSpPr>
        <p:spPr>
          <a:xfrm>
            <a:off x="1981200" y="4953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442" name="Google Shape;442;p3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Shift Operators 1-2</a:t>
            </a:r>
            <a:endParaRPr>
              <a:latin typeface="Calibri"/>
              <a:ea typeface="Calibri"/>
              <a:cs typeface="Calibri"/>
              <a:sym typeface="Calibri"/>
            </a:endParaRPr>
          </a:p>
        </p:txBody>
      </p:sp>
      <p:sp>
        <p:nvSpPr>
          <p:cNvPr id="449" name="Google Shape;449;p3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 shift operators allow the programmer to perform shifting operations. The two shifting operators are as follows:</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following code demonstrates the use of shift operators.</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p:txBody>
      </p:sp>
      <p:sp>
        <p:nvSpPr>
          <p:cNvPr id="450" name="Google Shape;450;p3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51" name="Google Shape;451;p3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52" name="Google Shape;452;p36"/>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453" name="Google Shape;453;p36"/>
          <p:cNvSpPr txBox="1"/>
          <p:nvPr/>
        </p:nvSpPr>
        <p:spPr>
          <a:xfrm>
            <a:off x="3886200" y="3657600"/>
            <a:ext cx="6567488" cy="2819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92083"/>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using System;</a:t>
            </a:r>
            <a:endParaRPr/>
          </a:p>
          <a:p>
            <a:pPr indent="0" lvl="0" marL="0" marR="0" rtl="0" algn="l">
              <a:lnSpc>
                <a:spcPct val="92083"/>
              </a:lnSpc>
              <a:spcBef>
                <a:spcPts val="2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class ShiftOperator</a:t>
            </a:r>
            <a:endParaRPr b="0" i="0" sz="1200" u="none" cap="none" strike="noStrike">
              <a:solidFill>
                <a:srgbClr val="000000"/>
              </a:solidFill>
              <a:latin typeface="Arial"/>
              <a:ea typeface="Arial"/>
              <a:cs typeface="Arial"/>
              <a:sym typeface="Arial"/>
            </a:endParaRPr>
          </a:p>
          <a:p>
            <a:pPr indent="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t>
            </a:r>
            <a:endParaRPr/>
          </a:p>
          <a:p>
            <a:pPr indent="2857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static void Main(string[] args) </a:t>
            </a:r>
            <a:endParaRPr/>
          </a:p>
          <a:p>
            <a:pPr indent="2857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uint num = 100; // 01100100 = 100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uint result = num &lt;&lt; 1; // 11001000 = 200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Console.WriteLine("Value before left shift : " + num);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Console.WriteLine("Value after left shift " + result);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num = 80; // 10100000 = 80</a:t>
            </a:r>
            <a:br>
              <a:rPr b="0" i="0" lang="en-US" sz="1200" u="none" cap="none" strike="noStrike">
                <a:solidFill>
                  <a:srgbClr val="000000"/>
                </a:solidFill>
                <a:latin typeface="Arial"/>
                <a:ea typeface="Arial"/>
                <a:cs typeface="Arial"/>
                <a:sym typeface="Arial"/>
              </a:rPr>
            </a:br>
            <a:r>
              <a:rPr b="0" i="0" lang="en-US" sz="1200" u="none" cap="none" strike="noStrike">
                <a:solidFill>
                  <a:srgbClr val="000000"/>
                </a:solidFill>
                <a:latin typeface="Arial"/>
                <a:ea typeface="Arial"/>
                <a:cs typeface="Arial"/>
                <a:sym typeface="Arial"/>
              </a:rPr>
              <a:t>        result = num &gt;&gt; 1; // 01010000 = 40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Console.WriteLine("\nValue before right shift : " + num); </a:t>
            </a:r>
            <a:endParaRPr/>
          </a:p>
          <a:p>
            <a:pPr indent="7429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Console.WriteLine("Value after right shift : " + result); </a:t>
            </a:r>
            <a:endParaRPr/>
          </a:p>
          <a:p>
            <a:pPr indent="285750" lvl="0" marL="0" marR="0" rtl="0" algn="l">
              <a:lnSpc>
                <a:spcPct val="92083"/>
              </a:lnSpc>
              <a:spcBef>
                <a:spcPts val="2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t>
            </a:r>
            <a:endParaRPr/>
          </a:p>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t>
            </a:r>
            <a:endParaRPr/>
          </a:p>
          <a:p>
            <a:pPr indent="0" lvl="0" marL="0" marR="0" rtl="0" algn="l">
              <a:lnSpc>
                <a:spcPct val="70000"/>
              </a:lnSpc>
              <a:spcBef>
                <a:spcPts val="145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54" name="Google Shape;454;p36"/>
          <p:cNvSpPr txBox="1"/>
          <p:nvPr/>
        </p:nvSpPr>
        <p:spPr>
          <a:xfrm>
            <a:off x="2209800" y="3657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455" name="Google Shape;455;p36"/>
          <p:cNvSpPr/>
          <p:nvPr/>
        </p:nvSpPr>
        <p:spPr>
          <a:xfrm>
            <a:off x="3048000" y="1397000"/>
            <a:ext cx="1397983" cy="838790"/>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The Left Shift (&lt;&lt;) Operators </a:t>
            </a:r>
            <a:endParaRPr b="0" i="0" sz="2000" u="none" cap="none" strike="noStrike">
              <a:solidFill>
                <a:schemeClr val="lt1"/>
              </a:solidFill>
              <a:latin typeface="Calibri"/>
              <a:ea typeface="Calibri"/>
              <a:cs typeface="Calibri"/>
              <a:sym typeface="Calibri"/>
            </a:endParaRPr>
          </a:p>
        </p:txBody>
      </p:sp>
      <p:sp>
        <p:nvSpPr>
          <p:cNvPr id="456" name="Google Shape;456;p36"/>
          <p:cNvSpPr/>
          <p:nvPr/>
        </p:nvSpPr>
        <p:spPr>
          <a:xfrm>
            <a:off x="4445983" y="1397000"/>
            <a:ext cx="1397983" cy="838790"/>
          </a:xfrm>
          <a:prstGeom prst="rightArrow">
            <a:avLst>
              <a:gd fmla="val 50000" name="adj1"/>
              <a:gd fmla="val 50000" name="adj2"/>
            </a:avLst>
          </a:prstGeom>
          <a:solidFill>
            <a:srgbClr val="E0E0E0">
              <a:alpha val="89803"/>
            </a:srgbClr>
          </a:solidFill>
          <a:ln cap="flat" cmpd="sng" w="25400">
            <a:solidFill>
              <a:srgbClr val="E0E0E0">
                <a:alpha val="89803"/>
              </a:srgbClr>
            </a:solidFill>
            <a:prstDash val="solid"/>
            <a:round/>
            <a:headEnd len="sm" w="sm" type="none"/>
            <a:tailEnd len="sm" w="sm" type="none"/>
          </a:ln>
        </p:spPr>
        <p:txBody>
          <a:bodyPr anchorCtr="0" anchor="t" bIns="45700" lIns="91425" spcFirstLastPara="1" rIns="91425" wrap="square" tIns="45700">
            <a:noAutofit/>
          </a:bodyPr>
          <a:lstStyle/>
          <a:p>
            <a:pPr indent="-114300" lvl="1" marL="114300" marR="0" rtl="0" algn="l">
              <a:lnSpc>
                <a:spcPct val="75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The left shift operator allows shifting the bit positions towards the left side where the last bit is truncated and zero is added on the right.</a:t>
            </a:r>
            <a:endParaRPr b="0" i="0" sz="1400" u="none" cap="none" strike="noStrike">
              <a:solidFill>
                <a:srgbClr val="000000"/>
              </a:solidFill>
              <a:latin typeface="Calibri"/>
              <a:ea typeface="Calibri"/>
              <a:cs typeface="Calibri"/>
              <a:sym typeface="Calibri"/>
            </a:endParaRPr>
          </a:p>
        </p:txBody>
      </p:sp>
      <p:sp>
        <p:nvSpPr>
          <p:cNvPr id="457" name="Google Shape;457;p36"/>
          <p:cNvSpPr/>
          <p:nvPr/>
        </p:nvSpPr>
        <p:spPr>
          <a:xfrm>
            <a:off x="3048000" y="2361608"/>
            <a:ext cx="1397983" cy="838790"/>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The Right Shift (&gt;&gt;) Operators</a:t>
            </a:r>
            <a:endParaRPr b="0" i="0" sz="2000" u="none" cap="none" strike="noStrike">
              <a:solidFill>
                <a:schemeClr val="lt1"/>
              </a:solidFill>
              <a:latin typeface="Calibri"/>
              <a:ea typeface="Calibri"/>
              <a:cs typeface="Calibri"/>
              <a:sym typeface="Calibri"/>
            </a:endParaRPr>
          </a:p>
        </p:txBody>
      </p:sp>
      <p:sp>
        <p:nvSpPr>
          <p:cNvPr id="458" name="Google Shape;458;p36"/>
          <p:cNvSpPr/>
          <p:nvPr/>
        </p:nvSpPr>
        <p:spPr>
          <a:xfrm>
            <a:off x="4445983" y="2361608"/>
            <a:ext cx="1397983" cy="838790"/>
          </a:xfrm>
          <a:prstGeom prst="rightArrow">
            <a:avLst>
              <a:gd fmla="val 50000" name="adj1"/>
              <a:gd fmla="val 50000" name="adj2"/>
            </a:avLst>
          </a:prstGeom>
          <a:solidFill>
            <a:srgbClr val="FFE8CA">
              <a:alpha val="89803"/>
            </a:srgbClr>
          </a:solidFill>
          <a:ln cap="flat" cmpd="sng" w="25400">
            <a:solidFill>
              <a:srgbClr val="FFE8CA">
                <a:alpha val="89803"/>
              </a:srgbClr>
            </a:solidFill>
            <a:prstDash val="solid"/>
            <a:round/>
            <a:headEnd len="sm" w="sm" type="none"/>
            <a:tailEnd len="sm" w="sm" type="none"/>
          </a:ln>
        </p:spPr>
        <p:txBody>
          <a:bodyPr anchorCtr="0" anchor="t" bIns="45700" lIns="91425" spcFirstLastPara="1" rIns="91425" wrap="square" tIns="45700">
            <a:noAutofit/>
          </a:bodyPr>
          <a:lstStyle/>
          <a:p>
            <a:pPr indent="-114300" lvl="1" marL="114300" marR="0" rtl="0" algn="l">
              <a:lnSpc>
                <a:spcPct val="75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The right shift operator allows shifting the bit positions towards the right side and the zero is added on the left.</a:t>
            </a:r>
            <a:endParaRPr b="0" i="0" sz="1400" u="none" cap="none" strike="noStrike">
              <a:solidFill>
                <a:srgbClr val="000000"/>
              </a:solidFill>
              <a:latin typeface="Calibri"/>
              <a:ea typeface="Calibri"/>
              <a:cs typeface="Calibri"/>
              <a:sym typeface="Calibri"/>
            </a:endParaRPr>
          </a:p>
        </p:txBody>
      </p:sp>
      <p:sp>
        <p:nvSpPr>
          <p:cNvPr id="459" name="Google Shape;459;p3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Shift Operators 2-2</a:t>
            </a:r>
            <a:endParaRPr>
              <a:latin typeface="Calibri"/>
              <a:ea typeface="Calibri"/>
              <a:cs typeface="Calibri"/>
              <a:sym typeface="Calibri"/>
            </a:endParaRPr>
          </a:p>
        </p:txBody>
      </p:sp>
      <p:sp>
        <p:nvSpPr>
          <p:cNvPr id="466" name="Google Shape;466;p3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a:t>
            </a:r>
            <a:r>
              <a:rPr lang="en-US" sz="2000">
                <a:latin typeface="Courier New"/>
                <a:ea typeface="Courier New"/>
                <a:cs typeface="Courier New"/>
                <a:sym typeface="Courier New"/>
              </a:rPr>
              <a:t>Main()</a:t>
            </a:r>
            <a:r>
              <a:rPr lang="en-US" sz="2000">
                <a:latin typeface="Calibri"/>
                <a:ea typeface="Calibri"/>
                <a:cs typeface="Calibri"/>
                <a:sym typeface="Calibri"/>
              </a:rPr>
              <a:t> method of the class </a:t>
            </a:r>
            <a:r>
              <a:rPr b="1" lang="en-US" sz="2000">
                <a:latin typeface="Courier New"/>
                <a:ea typeface="Courier New"/>
                <a:cs typeface="Courier New"/>
                <a:sym typeface="Courier New"/>
              </a:rPr>
              <a:t>ShiftOperator</a:t>
            </a:r>
            <a:r>
              <a:rPr b="1" lang="en-US" sz="2000">
                <a:latin typeface="Calibri"/>
                <a:ea typeface="Calibri"/>
                <a:cs typeface="Calibri"/>
                <a:sym typeface="Calibri"/>
              </a:rPr>
              <a:t> </a:t>
            </a:r>
            <a:r>
              <a:rPr lang="en-US" sz="2000">
                <a:latin typeface="Calibri"/>
                <a:ea typeface="Calibri"/>
                <a:cs typeface="Calibri"/>
                <a:sym typeface="Calibri"/>
              </a:rPr>
              <a:t>performs the shifting operations.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a:t>
            </a:r>
            <a:r>
              <a:rPr lang="en-US" sz="2000">
                <a:latin typeface="Courier New"/>
                <a:ea typeface="Courier New"/>
                <a:cs typeface="Courier New"/>
                <a:sym typeface="Courier New"/>
              </a:rPr>
              <a:t>Main()</a:t>
            </a:r>
            <a:r>
              <a:rPr lang="en-US" sz="2000">
                <a:latin typeface="Calibri"/>
                <a:ea typeface="Calibri"/>
                <a:cs typeface="Calibri"/>
                <a:sym typeface="Calibri"/>
              </a:rPr>
              <a:t>method initializes the variable </a:t>
            </a:r>
            <a:r>
              <a:rPr b="1" lang="en-US" sz="2000">
                <a:latin typeface="Courier New"/>
                <a:ea typeface="Courier New"/>
                <a:cs typeface="Courier New"/>
                <a:sym typeface="Courier New"/>
              </a:rPr>
              <a:t>num</a:t>
            </a:r>
            <a:r>
              <a:rPr lang="en-US" sz="2000">
                <a:latin typeface="Calibri"/>
                <a:ea typeface="Calibri"/>
                <a:cs typeface="Calibri"/>
                <a:sym typeface="Calibri"/>
              </a:rPr>
              <a:t> to 100.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After shifting towards left, the value of </a:t>
            </a:r>
            <a:r>
              <a:rPr b="1" lang="en-US" sz="2000">
                <a:latin typeface="Courier New"/>
                <a:ea typeface="Courier New"/>
                <a:cs typeface="Courier New"/>
                <a:sym typeface="Courier New"/>
              </a:rPr>
              <a:t>num</a:t>
            </a:r>
            <a:r>
              <a:rPr lang="en-US" sz="2000">
                <a:latin typeface="Calibri"/>
                <a:ea typeface="Calibri"/>
                <a:cs typeface="Calibri"/>
                <a:sym typeface="Calibri"/>
              </a:rPr>
              <a:t> is doubled. Now, the variable </a:t>
            </a:r>
            <a:r>
              <a:rPr b="1" lang="en-US" sz="2000">
                <a:latin typeface="Courier New"/>
                <a:ea typeface="Courier New"/>
                <a:cs typeface="Courier New"/>
                <a:sym typeface="Courier New"/>
              </a:rPr>
              <a:t>num</a:t>
            </a:r>
            <a:r>
              <a:rPr lang="en-US" sz="2000">
                <a:latin typeface="Calibri"/>
                <a:ea typeface="Calibri"/>
                <a:cs typeface="Calibri"/>
                <a:sym typeface="Calibri"/>
              </a:rPr>
              <a:t> is initialized to 80.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After shifting towards right, the value of </a:t>
            </a:r>
            <a:r>
              <a:rPr b="1" lang="en-US" sz="2000">
                <a:latin typeface="Courier New"/>
                <a:ea typeface="Courier New"/>
                <a:cs typeface="Courier New"/>
                <a:sym typeface="Courier New"/>
              </a:rPr>
              <a:t>num</a:t>
            </a:r>
            <a:r>
              <a:rPr lang="en-US" sz="2000">
                <a:latin typeface="Calibri"/>
                <a:ea typeface="Calibri"/>
                <a:cs typeface="Calibri"/>
                <a:sym typeface="Calibri"/>
              </a:rPr>
              <a:t> is halved.</a:t>
            </a:r>
            <a:endParaRPr/>
          </a:p>
          <a:p>
            <a:pPr indent="-342900" lvl="1" marL="342900" rtl="0" algn="l">
              <a:lnSpc>
                <a:spcPct val="90000"/>
              </a:lnSpc>
              <a:spcBef>
                <a:spcPts val="500"/>
              </a:spcBef>
              <a:spcAft>
                <a:spcPts val="0"/>
              </a:spcAft>
              <a:buClr>
                <a:srgbClr val="004E4C"/>
              </a:buClr>
              <a:buSzPts val="2400"/>
              <a:buFont typeface="Noto Sans Symbols"/>
              <a:buChar char="◆"/>
            </a:pPr>
            <a:r>
              <a:rPr lang="en-US">
                <a:latin typeface="Calibri"/>
                <a:ea typeface="Calibri"/>
                <a:cs typeface="Calibri"/>
                <a:sym typeface="Calibri"/>
              </a:rPr>
              <a:t>Following is the output of code:</a:t>
            </a:r>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p:txBody>
      </p:sp>
      <p:sp>
        <p:nvSpPr>
          <p:cNvPr id="467" name="Google Shape;467;p3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68" name="Google Shape;468;p3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69" name="Google Shape;469;p37"/>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id="470" name="Google Shape;470;p37"/>
          <p:cNvPicPr preferRelativeResize="0"/>
          <p:nvPr/>
        </p:nvPicPr>
        <p:blipFill rotWithShape="1">
          <a:blip r:embed="rId3">
            <a:alphaModFix/>
          </a:blip>
          <a:srcRect b="0" l="0" r="0" t="0"/>
          <a:stretch/>
        </p:blipFill>
        <p:spPr>
          <a:xfrm>
            <a:off x="3581400" y="3830638"/>
            <a:ext cx="5715000" cy="2197100"/>
          </a:xfrm>
          <a:prstGeom prst="rect">
            <a:avLst/>
          </a:prstGeom>
          <a:noFill/>
          <a:ln>
            <a:noFill/>
          </a:ln>
        </p:spPr>
      </p:pic>
      <p:sp>
        <p:nvSpPr>
          <p:cNvPr id="471" name="Google Shape;471;p3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String Concatenation Operator 1-2 </a:t>
            </a:r>
            <a:endParaRPr>
              <a:latin typeface="Calibri"/>
              <a:ea typeface="Calibri"/>
              <a:cs typeface="Calibri"/>
              <a:sym typeface="Calibri"/>
            </a:endParaRPr>
          </a:p>
        </p:txBody>
      </p:sp>
      <p:sp>
        <p:nvSpPr>
          <p:cNvPr id="478" name="Google Shape;478;p3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The arithmetic operator (+) allows the programmer to add numerical values.</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However, if one or more operands are characters or binary strings, columns, or a combination of strings and column names into one expression, then the string concatenation operator concatenates them. In other words, the arithmetic operator (+) is overloaded for string values.</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The following code demonstrates the use of string concatenation operator.</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479" name="Google Shape;479;p3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80" name="Google Shape;480;p3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81" name="Google Shape;481;p38"/>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482" name="Google Shape;482;p38"/>
          <p:cNvSpPr txBox="1"/>
          <p:nvPr/>
        </p:nvSpPr>
        <p:spPr>
          <a:xfrm>
            <a:off x="3505200" y="2354739"/>
            <a:ext cx="5791200" cy="3962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22777"/>
              </a:lnSpc>
              <a:spcBef>
                <a:spcPts val="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using System;</a:t>
            </a:r>
            <a:endParaRPr b="0" i="0" sz="900" u="none" cap="none" strike="noStrike">
              <a:solidFill>
                <a:srgbClr val="000000"/>
              </a:solidFill>
              <a:latin typeface="Calibri"/>
              <a:ea typeface="Calibri"/>
              <a:cs typeface="Calibri"/>
              <a:sym typeface="Calibri"/>
            </a:endParaRPr>
          </a:p>
          <a:p>
            <a:pPr indent="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class Concatenation</a:t>
            </a:r>
            <a:endParaRPr b="0" i="0" sz="900" u="none" cap="none" strike="noStrike">
              <a:solidFill>
                <a:srgbClr val="000000"/>
              </a:solidFill>
              <a:latin typeface="Calibri"/>
              <a:ea typeface="Calibri"/>
              <a:cs typeface="Calibri"/>
              <a:sym typeface="Calibri"/>
            </a:endParaRPr>
          </a:p>
          <a:p>
            <a:pPr indent="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40005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static void Main(string[] args) </a:t>
            </a:r>
            <a:endParaRPr b="0" i="0" sz="900" u="none" cap="none" strike="noStrike">
              <a:solidFill>
                <a:srgbClr val="000000"/>
              </a:solidFill>
              <a:latin typeface="Calibri"/>
              <a:ea typeface="Calibri"/>
              <a:cs typeface="Calibri"/>
              <a:sym typeface="Calibri"/>
            </a:endParaRPr>
          </a:p>
          <a:p>
            <a:pPr indent="40005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int num = 6;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string msg = "";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if (num &lt; 0)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120015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msg = "The number " + num + " is negative";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else if ((num % 2) == 0)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11430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msg = "The number " + num + " is even";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else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108585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msg = "The number " + num + " is odd";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alibri"/>
              <a:ea typeface="Calibri"/>
              <a:cs typeface="Calibri"/>
              <a:sym typeface="Calibri"/>
            </a:endParaRPr>
          </a:p>
          <a:p>
            <a:pPr indent="800100" lvl="0" marL="0" marR="0" rtl="0" algn="l">
              <a:lnSpc>
                <a:spcPct val="122777"/>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if(msg != "") </a:t>
            </a:r>
            <a:endParaRPr b="0" i="0" sz="900" u="none" cap="none" strike="noStrike">
              <a:solidFill>
                <a:srgbClr val="000000"/>
              </a:solidFill>
              <a:latin typeface="Calibri"/>
              <a:ea typeface="Calibri"/>
              <a:cs typeface="Calibri"/>
              <a:sym typeface="Calibri"/>
            </a:endParaRPr>
          </a:p>
          <a:p>
            <a:pPr indent="1085850" lvl="0" marL="0" marR="0" rtl="0" algn="l">
              <a:lnSpc>
                <a:spcPct val="115000"/>
              </a:lnSpc>
              <a:spcBef>
                <a:spcPts val="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Console.WriteLine(msg); </a:t>
            </a:r>
            <a:endParaRPr b="0" i="0" sz="900" u="none" cap="none" strike="noStrike">
              <a:solidFill>
                <a:srgbClr val="000000"/>
              </a:solidFill>
              <a:latin typeface="Calibri"/>
              <a:ea typeface="Calibri"/>
              <a:cs typeface="Calibri"/>
              <a:sym typeface="Calibri"/>
            </a:endParaRPr>
          </a:p>
          <a:p>
            <a:pPr indent="400050" lvl="0" marL="0" marR="0" rtl="0" algn="l">
              <a:lnSpc>
                <a:spcPct val="122777"/>
              </a:lnSpc>
              <a:spcBef>
                <a:spcPts val="1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900"/>
              <a:buFont typeface="Calibri"/>
              <a:buNone/>
            </a:pPr>
            <a:r>
              <a:rPr b="0" i="0" lang="en-US" sz="900" u="none" cap="none" strike="noStrike">
                <a:solidFill>
                  <a:srgbClr val="000000"/>
                </a:solidFill>
                <a:latin typeface="Calibri"/>
                <a:ea typeface="Calibri"/>
                <a:cs typeface="Calibri"/>
                <a:sym typeface="Calibri"/>
              </a:rPr>
              <a:t>}</a:t>
            </a:r>
            <a:endParaRPr/>
          </a:p>
        </p:txBody>
      </p:sp>
      <p:sp>
        <p:nvSpPr>
          <p:cNvPr id="483" name="Google Shape;483;p38"/>
          <p:cNvSpPr txBox="1"/>
          <p:nvPr/>
        </p:nvSpPr>
        <p:spPr>
          <a:xfrm>
            <a:off x="1905000" y="325755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484" name="Google Shape;484;p3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String Concatenation Operator 2-2</a:t>
            </a:r>
            <a:endParaRPr>
              <a:latin typeface="Calibri"/>
              <a:ea typeface="Calibri"/>
              <a:cs typeface="Calibri"/>
              <a:sym typeface="Calibri"/>
            </a:endParaRPr>
          </a:p>
        </p:txBody>
      </p:sp>
      <p:sp>
        <p:nvSpPr>
          <p:cNvPr id="491" name="Google Shape;491;p3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rtl="0" algn="l">
              <a:lnSpc>
                <a:spcPct val="90000"/>
              </a:lnSpc>
              <a:spcBef>
                <a:spcPts val="0"/>
              </a:spcBef>
              <a:spcAft>
                <a:spcPts val="0"/>
              </a:spcAft>
              <a:buSzPts val="2400"/>
              <a:buNone/>
            </a:pPr>
            <a:r>
              <a:t/>
            </a:r>
            <a:endParaRPr sz="2400">
              <a:latin typeface="Calibri"/>
              <a:ea typeface="Calibri"/>
              <a:cs typeface="Calibri"/>
              <a:sym typeface="Calibri"/>
            </a:endParaRPr>
          </a:p>
          <a:p>
            <a:pPr indent="-152400" lvl="0" marL="228600" rtl="0" algn="l">
              <a:lnSpc>
                <a:spcPct val="90000"/>
              </a:lnSpc>
              <a:spcBef>
                <a:spcPts val="1000"/>
              </a:spcBef>
              <a:spcAft>
                <a:spcPts val="0"/>
              </a:spcAft>
              <a:buSzPts val="2400"/>
              <a:buChar char="⮚"/>
            </a:pPr>
            <a:r>
              <a:rPr lang="en-US" sz="2400">
                <a:latin typeface="Calibri"/>
                <a:ea typeface="Calibri"/>
                <a:cs typeface="Calibri"/>
                <a:sym typeface="Calibri"/>
              </a:rPr>
              <a:t>In the code:</a:t>
            </a:r>
            <a:endParaRPr/>
          </a:p>
          <a:p>
            <a:pPr indent="-114300" lvl="1" marL="685800" rtl="0" algn="l">
              <a:lnSpc>
                <a:spcPct val="90000"/>
              </a:lnSpc>
              <a:spcBef>
                <a:spcPts val="500"/>
              </a:spcBef>
              <a:spcAft>
                <a:spcPts val="0"/>
              </a:spcAft>
              <a:buClr>
                <a:srgbClr val="004E4C"/>
              </a:buClr>
              <a:buSzPts val="1800"/>
              <a:buFont typeface="Noto Sans Symbols"/>
              <a:buChar char="◈"/>
            </a:pPr>
            <a:r>
              <a:rPr lang="en-US" sz="1800">
                <a:latin typeface="Calibri"/>
                <a:ea typeface="Calibri"/>
                <a:cs typeface="Calibri"/>
                <a:sym typeface="Calibri"/>
              </a:rPr>
              <a:t>The </a:t>
            </a:r>
            <a:r>
              <a:rPr lang="en-US" sz="1800">
                <a:latin typeface="Courier New"/>
                <a:ea typeface="Courier New"/>
                <a:cs typeface="Courier New"/>
                <a:sym typeface="Courier New"/>
              </a:rPr>
              <a:t>Main()</a:t>
            </a:r>
            <a:r>
              <a:rPr lang="en-US" sz="1800">
                <a:latin typeface="Calibri"/>
                <a:ea typeface="Calibri"/>
                <a:cs typeface="Calibri"/>
                <a:sym typeface="Calibri"/>
              </a:rPr>
              <a:t> method of the class </a:t>
            </a:r>
            <a:r>
              <a:rPr b="1" lang="en-US" sz="1800">
                <a:latin typeface="Courier New"/>
                <a:ea typeface="Courier New"/>
                <a:cs typeface="Courier New"/>
                <a:sym typeface="Courier New"/>
              </a:rPr>
              <a:t>Concatenation</a:t>
            </a:r>
            <a:r>
              <a:rPr b="1" lang="en-US" sz="1800">
                <a:latin typeface="Calibri"/>
                <a:ea typeface="Calibri"/>
                <a:cs typeface="Calibri"/>
                <a:sym typeface="Calibri"/>
              </a:rPr>
              <a:t> </a:t>
            </a:r>
            <a:r>
              <a:rPr lang="en-US" sz="1800">
                <a:latin typeface="Calibri"/>
                <a:ea typeface="Calibri"/>
                <a:cs typeface="Calibri"/>
                <a:sym typeface="Calibri"/>
              </a:rPr>
              <a:t>uses the construct to check whether a number is even, odd, or negative. </a:t>
            </a:r>
            <a:endParaRPr/>
          </a:p>
          <a:p>
            <a:pPr indent="-114300" lvl="1" marL="685800" rtl="0" algn="l">
              <a:lnSpc>
                <a:spcPct val="90000"/>
              </a:lnSpc>
              <a:spcBef>
                <a:spcPts val="500"/>
              </a:spcBef>
              <a:spcAft>
                <a:spcPts val="0"/>
              </a:spcAft>
              <a:buClr>
                <a:srgbClr val="004E4C"/>
              </a:buClr>
              <a:buSzPts val="1800"/>
              <a:buFont typeface="Noto Sans Symbols"/>
              <a:buChar char="◈"/>
            </a:pPr>
            <a:r>
              <a:rPr lang="en-US" sz="1800">
                <a:latin typeface="Calibri"/>
                <a:ea typeface="Calibri"/>
                <a:cs typeface="Calibri"/>
                <a:sym typeface="Calibri"/>
              </a:rPr>
              <a:t>Depending upon the condition, the code displays the output by using the string concatenation operator (+) to concatenate the strings with numbers.</a:t>
            </a:r>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342900" lvl="1" marL="342900" rtl="0" algn="l">
              <a:lnSpc>
                <a:spcPct val="90000"/>
              </a:lnSpc>
              <a:spcBef>
                <a:spcPts val="500"/>
              </a:spcBef>
              <a:spcAft>
                <a:spcPts val="0"/>
              </a:spcAft>
              <a:buClr>
                <a:srgbClr val="004E4C"/>
              </a:buClr>
              <a:buSzPts val="2400"/>
              <a:buFont typeface="Noto Sans Symbols"/>
              <a:buChar char="◆"/>
            </a:pPr>
            <a:r>
              <a:rPr lang="en-US">
                <a:latin typeface="Calibri"/>
                <a:ea typeface="Calibri"/>
                <a:cs typeface="Calibri"/>
                <a:sym typeface="Calibri"/>
              </a:rPr>
              <a:t>The output shows the use of string concatenation operator.</a:t>
            </a:r>
            <a:endParaRPr sz="1800">
              <a:latin typeface="Calibri"/>
              <a:ea typeface="Calibri"/>
              <a:cs typeface="Calibri"/>
              <a:sym typeface="Calibri"/>
            </a:endParaRPr>
          </a:p>
        </p:txBody>
      </p:sp>
      <p:sp>
        <p:nvSpPr>
          <p:cNvPr id="492" name="Google Shape;492;p3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93" name="Google Shape;493;p3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94" name="Google Shape;494;p39"/>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id="495" name="Google Shape;495;p39"/>
          <p:cNvPicPr preferRelativeResize="0"/>
          <p:nvPr/>
        </p:nvPicPr>
        <p:blipFill rotWithShape="1">
          <a:blip r:embed="rId3">
            <a:alphaModFix/>
          </a:blip>
          <a:srcRect b="0" l="0" r="0" t="0"/>
          <a:stretch/>
        </p:blipFill>
        <p:spPr>
          <a:xfrm>
            <a:off x="2693989" y="3886201"/>
            <a:ext cx="6346825" cy="1725613"/>
          </a:xfrm>
          <a:prstGeom prst="rect">
            <a:avLst/>
          </a:prstGeom>
          <a:noFill/>
          <a:ln>
            <a:noFill/>
          </a:ln>
        </p:spPr>
      </p:pic>
      <p:sp>
        <p:nvSpPr>
          <p:cNvPr id="496" name="Google Shape;496;p3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 name="Shape 49"/>
        <p:cNvGrpSpPr/>
        <p:nvPr/>
      </p:nvGrpSpPr>
      <p:grpSpPr>
        <a:xfrm>
          <a:off x="0" y="0"/>
          <a:ext cx="0" cy="0"/>
          <a:chOff x="0" y="0"/>
          <a:chExt cx="0" cy="0"/>
        </a:xfrm>
      </p:grpSpPr>
      <p:sp>
        <p:nvSpPr>
          <p:cNvPr id="50" name="Google Shape;50;p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Statements - Definition </a:t>
            </a:r>
            <a:endParaRPr>
              <a:latin typeface="Calibri"/>
              <a:ea typeface="Calibri"/>
              <a:cs typeface="Calibri"/>
              <a:sym typeface="Calibri"/>
            </a:endParaRPr>
          </a:p>
        </p:txBody>
      </p:sp>
      <p:sp>
        <p:nvSpPr>
          <p:cNvPr id="51" name="Google Shape;51;p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Statements are referred to as logical grouping of variables, operators, and C# keywords that perform a specific task.</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For example, the line which initializes a variable by assigning it a value is a statement.</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In C#, a statement ends with a semicolon.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A C# program contains multiple statements grouped in blocks. A block is a code segment enclosed in curly braces.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For example, the set of statements included in the </a:t>
            </a:r>
            <a:r>
              <a:rPr lang="en-US" sz="2000">
                <a:latin typeface="Courier New"/>
                <a:ea typeface="Courier New"/>
                <a:cs typeface="Courier New"/>
                <a:sym typeface="Courier New"/>
              </a:rPr>
              <a:t>Main()</a:t>
            </a:r>
            <a:r>
              <a:rPr lang="en-US" sz="2000">
                <a:latin typeface="Calibri"/>
                <a:ea typeface="Calibri"/>
                <a:cs typeface="Calibri"/>
                <a:sym typeface="Calibri"/>
              </a:rPr>
              <a:t> method of a C# code is a block.</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following figure displays an example of a block of statements:</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52" name="Google Shape;52;p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3" name="Google Shape;53;p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descr="Capture31.PNG" id="54" name="Google Shape;54;p4"/>
          <p:cNvPicPr preferRelativeResize="0"/>
          <p:nvPr/>
        </p:nvPicPr>
        <p:blipFill rotWithShape="1">
          <a:blip r:embed="rId3">
            <a:alphaModFix/>
          </a:blip>
          <a:srcRect b="9784" l="1512" r="2822" t="7010"/>
          <a:stretch/>
        </p:blipFill>
        <p:spPr>
          <a:xfrm>
            <a:off x="2819400" y="3968433"/>
            <a:ext cx="6019800" cy="2117725"/>
          </a:xfrm>
          <a:prstGeom prst="rect">
            <a:avLst/>
          </a:prstGeom>
          <a:noFill/>
          <a:ln>
            <a:noFill/>
          </a:ln>
        </p:spPr>
      </p:pic>
      <p:sp>
        <p:nvSpPr>
          <p:cNvPr id="55" name="Google Shape;55;p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Ternary or Conditional Operator 1-3  </a:t>
            </a:r>
            <a:endParaRPr>
              <a:latin typeface="Calibri"/>
              <a:ea typeface="Calibri"/>
              <a:cs typeface="Calibri"/>
              <a:sym typeface="Calibri"/>
            </a:endParaRPr>
          </a:p>
        </p:txBody>
      </p:sp>
      <p:sp>
        <p:nvSpPr>
          <p:cNvPr id="503" name="Google Shape;503;p4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The ?: is referred to as the conditional operator. It is generally used to replace the</a:t>
            </a:r>
            <a:r>
              <a:rPr lang="en-US" sz="2000">
                <a:latin typeface="Courier New"/>
                <a:ea typeface="Courier New"/>
                <a:cs typeface="Courier New"/>
                <a:sym typeface="Courier New"/>
              </a:rPr>
              <a:t> if-else </a:t>
            </a:r>
            <a:r>
              <a:rPr lang="en-US" sz="2000">
                <a:latin typeface="Calibri"/>
                <a:ea typeface="Calibri"/>
                <a:cs typeface="Calibri"/>
                <a:sym typeface="Calibri"/>
              </a:rPr>
              <a:t>constructs.</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Since it requires three operands, it is also referred to as the ternary operator.</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first expression returns a </a:t>
            </a:r>
            <a:r>
              <a:rPr lang="en-US" sz="2000">
                <a:latin typeface="Courier New"/>
                <a:ea typeface="Courier New"/>
                <a:cs typeface="Courier New"/>
                <a:sym typeface="Courier New"/>
              </a:rPr>
              <a:t>bool</a:t>
            </a:r>
            <a:r>
              <a:rPr lang="en-US" sz="2000">
                <a:latin typeface="Calibri"/>
                <a:ea typeface="Calibri"/>
                <a:cs typeface="Calibri"/>
                <a:sym typeface="Calibri"/>
              </a:rPr>
              <a:t> value, and depending on the value returned by the first expression, the second or third expression is evaluated.</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If the first expression returns a true value, the second expression is evaluated, whereas if the first expression returns a false value, the third expression is evaluated.</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where,</a:t>
            </a:r>
            <a:endParaRPr/>
          </a:p>
          <a:p>
            <a:pPr indent="-152400" lvl="1" marL="685800" rtl="0" algn="l">
              <a:lnSpc>
                <a:spcPct val="90000"/>
              </a:lnSpc>
              <a:spcBef>
                <a:spcPts val="500"/>
              </a:spcBef>
              <a:spcAft>
                <a:spcPts val="0"/>
              </a:spcAft>
              <a:buSzPts val="2400"/>
              <a:buChar char="•"/>
            </a:pPr>
            <a:r>
              <a:rPr lang="en-US">
                <a:latin typeface="Calibri"/>
                <a:ea typeface="Calibri"/>
                <a:cs typeface="Calibri"/>
                <a:sym typeface="Calibri"/>
              </a:rPr>
              <a:t> </a:t>
            </a:r>
            <a:r>
              <a:rPr lang="en-US" sz="2000">
                <a:latin typeface="Courier New"/>
                <a:ea typeface="Courier New"/>
                <a:cs typeface="Courier New"/>
                <a:sym typeface="Courier New"/>
              </a:rPr>
              <a:t>Expression 1:</a:t>
            </a:r>
            <a:r>
              <a:rPr lang="en-US" sz="2000">
                <a:latin typeface="Calibri"/>
                <a:ea typeface="Calibri"/>
                <a:cs typeface="Calibri"/>
                <a:sym typeface="Calibri"/>
              </a:rPr>
              <a:t>Is a bool expression.</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 </a:t>
            </a:r>
            <a:r>
              <a:rPr lang="en-US" sz="2000">
                <a:latin typeface="Courier New"/>
                <a:ea typeface="Courier New"/>
                <a:cs typeface="Courier New"/>
                <a:sym typeface="Courier New"/>
              </a:rPr>
              <a:t>Expression 2</a:t>
            </a:r>
            <a:r>
              <a:rPr lang="en-US" sz="2000">
                <a:latin typeface="Calibri"/>
                <a:ea typeface="Calibri"/>
                <a:cs typeface="Calibri"/>
                <a:sym typeface="Calibri"/>
              </a:rPr>
              <a:t>: Is evaluated if expression 1 returns a true value.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 </a:t>
            </a:r>
            <a:r>
              <a:rPr lang="en-US" sz="2000">
                <a:latin typeface="Courier New"/>
                <a:ea typeface="Courier New"/>
                <a:cs typeface="Courier New"/>
                <a:sym typeface="Courier New"/>
              </a:rPr>
              <a:t>Expression 3: </a:t>
            </a:r>
            <a:r>
              <a:rPr lang="en-US" sz="2000">
                <a:latin typeface="Calibri"/>
                <a:ea typeface="Calibri"/>
                <a:cs typeface="Calibri"/>
                <a:sym typeface="Calibri"/>
              </a:rPr>
              <a:t>Is evaluated if expression 1 returns a false value.</a:t>
            </a:r>
            <a:endParaRPr/>
          </a:p>
          <a:p>
            <a:pPr indent="-50800" lvl="0" marL="228600" rtl="0" algn="l">
              <a:lnSpc>
                <a:spcPct val="90000"/>
              </a:lnSpc>
              <a:spcBef>
                <a:spcPts val="1000"/>
              </a:spcBef>
              <a:spcAft>
                <a:spcPts val="0"/>
              </a:spcAft>
              <a:buSzPts val="2000"/>
              <a:buFont typeface="Noto Sans Symbols"/>
              <a:buNone/>
            </a:pPr>
            <a:r>
              <a:t/>
            </a:r>
            <a:endParaRPr sz="2000">
              <a:latin typeface="Courier New"/>
              <a:ea typeface="Courier New"/>
              <a:cs typeface="Courier New"/>
              <a:sym typeface="Courier New"/>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76200" lvl="1" marL="685800" rtl="0" algn="l">
              <a:lnSpc>
                <a:spcPct val="90000"/>
              </a:lnSpc>
              <a:spcBef>
                <a:spcPts val="500"/>
              </a:spcBef>
              <a:spcAft>
                <a:spcPts val="0"/>
              </a:spcAft>
              <a:buSzPts val="1800"/>
              <a:buFont typeface="Noto Sans Symbols"/>
              <a:buNone/>
            </a:pPr>
            <a:r>
              <a:rPr lang="en-US" sz="1800">
                <a:latin typeface="Arial"/>
                <a:ea typeface="Arial"/>
                <a:cs typeface="Arial"/>
                <a:sym typeface="Arial"/>
              </a:rPr>
              <a:t> </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504" name="Google Shape;504;p4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05" name="Google Shape;505;p4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06" name="Google Shape;506;p40"/>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507" name="Google Shape;507;p40"/>
          <p:cNvSpPr txBox="1"/>
          <p:nvPr/>
        </p:nvSpPr>
        <p:spPr>
          <a:xfrm>
            <a:off x="2133600" y="34290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508" name="Google Shape;508;p40"/>
          <p:cNvSpPr txBox="1"/>
          <p:nvPr/>
        </p:nvSpPr>
        <p:spPr>
          <a:xfrm>
            <a:off x="3589825" y="3429000"/>
            <a:ext cx="6781800" cy="3810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Courier New"/>
                <a:ea typeface="Courier New"/>
                <a:cs typeface="Courier New"/>
                <a:sym typeface="Courier New"/>
              </a:rPr>
              <a:t>&lt;Expression 1&gt; ? &lt;Expression 2&gt;: &lt;Expression 3&gt;;</a:t>
            </a:r>
            <a:endParaRPr b="0" i="0" sz="1800" u="none" cap="none" strike="noStrike">
              <a:solidFill>
                <a:schemeClr val="dk1"/>
              </a:solidFill>
              <a:latin typeface="Courier New"/>
              <a:ea typeface="Courier New"/>
              <a:cs typeface="Courier New"/>
              <a:sym typeface="Courier New"/>
            </a:endParaRPr>
          </a:p>
        </p:txBody>
      </p:sp>
      <p:sp>
        <p:nvSpPr>
          <p:cNvPr id="509" name="Google Shape;509;p4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Ternary or Conditional Operator 2-3 </a:t>
            </a:r>
            <a:endParaRPr>
              <a:latin typeface="Calibri"/>
              <a:ea typeface="Calibri"/>
              <a:cs typeface="Calibri"/>
              <a:sym typeface="Calibri"/>
            </a:endParaRPr>
          </a:p>
        </p:txBody>
      </p:sp>
      <p:sp>
        <p:nvSpPr>
          <p:cNvPr id="516" name="Google Shape;516;p4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39700" lvl="0" marL="228600" marR="0" rtl="0" algn="l">
              <a:lnSpc>
                <a:spcPct val="90000"/>
              </a:lnSpc>
              <a:spcBef>
                <a:spcPts val="0"/>
              </a:spcBef>
              <a:spcAft>
                <a:spcPts val="0"/>
              </a:spcAft>
              <a:buClr>
                <a:schemeClr val="dk1"/>
              </a:buClr>
              <a:buSzPts val="2200"/>
              <a:buFont typeface="Noto Sans Symbols"/>
              <a:buChar char="⮚"/>
            </a:pPr>
            <a:r>
              <a:rPr lang="en-US" sz="2200">
                <a:latin typeface="Calibri"/>
                <a:ea typeface="Calibri"/>
                <a:cs typeface="Calibri"/>
                <a:sym typeface="Calibri"/>
              </a:rPr>
              <a:t>The following code demonstrates the use of the ternary operator.</a:t>
            </a:r>
            <a:endParaRPr/>
          </a:p>
          <a:p>
            <a:pPr indent="0" lvl="0" marL="228600" marR="0" rtl="0" algn="l">
              <a:lnSpc>
                <a:spcPct val="90000"/>
              </a:lnSpc>
              <a:spcBef>
                <a:spcPts val="1000"/>
              </a:spcBef>
              <a:spcAft>
                <a:spcPts val="0"/>
              </a:spcAft>
              <a:buClr>
                <a:schemeClr val="dk1"/>
              </a:buClr>
              <a:buSzPts val="2200"/>
              <a:buFont typeface="Noto Sans Symbols"/>
              <a:buNone/>
            </a:pPr>
            <a:r>
              <a:t/>
            </a:r>
            <a:endParaRPr sz="2200">
              <a:latin typeface="Arial"/>
              <a:ea typeface="Arial"/>
              <a:cs typeface="Arial"/>
              <a:sym typeface="Arial"/>
            </a:endParaRPr>
          </a:p>
        </p:txBody>
      </p:sp>
      <p:sp>
        <p:nvSpPr>
          <p:cNvPr id="517" name="Google Shape;517;p4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18" name="Google Shape;518;p4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19" name="Google Shape;519;p41"/>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520" name="Google Shape;520;p41"/>
          <p:cNvSpPr txBox="1"/>
          <p:nvPr/>
        </p:nvSpPr>
        <p:spPr>
          <a:xfrm>
            <a:off x="3690257" y="1295401"/>
            <a:ext cx="6096000" cy="4876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8928"/>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using System;</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class LargestNumber</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572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public static void Main() </a:t>
            </a:r>
            <a:endParaRPr b="0" i="0" sz="1400" u="none" cap="none" strike="noStrike">
              <a:solidFill>
                <a:srgbClr val="000000"/>
              </a:solidFill>
              <a:latin typeface="Calibri"/>
              <a:ea typeface="Calibri"/>
              <a:cs typeface="Calibri"/>
              <a:sym typeface="Calibri"/>
            </a:endParaRPr>
          </a:p>
          <a:p>
            <a:pPr indent="4572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int numOne = 5;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int numTwo = 25;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int numThree = 15;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int result = 0;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if (numOne &gt; numTwo)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11430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result = (numOne &gt; numThree) ? result = </a:t>
            </a:r>
            <a:endParaRPr/>
          </a:p>
          <a:p>
            <a:pPr indent="11430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numOne : </a:t>
            </a:r>
            <a:endParaRPr b="0" i="0" sz="1400" u="none" cap="none" strike="noStrike">
              <a:solidFill>
                <a:srgbClr val="000000"/>
              </a:solidFill>
              <a:latin typeface="Calibri"/>
              <a:ea typeface="Calibri"/>
              <a:cs typeface="Calibri"/>
              <a:sym typeface="Calibri"/>
            </a:endParaRPr>
          </a:p>
          <a:p>
            <a:pPr indent="11430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result = numThree;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else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10287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result = (numTwo &gt; numThree) ? result = </a:t>
            </a:r>
            <a:endParaRPr/>
          </a:p>
          <a:p>
            <a:pPr indent="10287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numTwo : result = numThree;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7429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if(result != 0) </a:t>
            </a:r>
            <a:endParaRPr b="0" i="0" sz="1400" u="none" cap="none" strike="noStrike">
              <a:solidFill>
                <a:srgbClr val="000000"/>
              </a:solidFill>
              <a:latin typeface="Calibri"/>
              <a:ea typeface="Calibri"/>
              <a:cs typeface="Calibri"/>
              <a:sym typeface="Calibri"/>
            </a:endParaRPr>
          </a:p>
          <a:p>
            <a:pPr indent="742950" lvl="0" marL="0" marR="0" rtl="0" algn="l">
              <a:lnSpc>
                <a:spcPct val="115000"/>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Console.WriteLine("{0} is the largest number", </a:t>
            </a:r>
            <a:endParaRPr/>
          </a:p>
          <a:p>
            <a:pPr indent="742950" lvl="0" marL="0" marR="0" rtl="0" algn="l">
              <a:lnSpc>
                <a:spcPct val="115000"/>
              </a:lnSpc>
              <a:spcBef>
                <a:spcPts val="10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result); </a:t>
            </a:r>
            <a:endParaRPr b="0" i="0" sz="1400" u="none" cap="none" strike="noStrike">
              <a:solidFill>
                <a:srgbClr val="000000"/>
              </a:solidFill>
              <a:latin typeface="Calibri"/>
              <a:ea typeface="Calibri"/>
              <a:cs typeface="Calibri"/>
              <a:sym typeface="Calibri"/>
            </a:endParaRPr>
          </a:p>
          <a:p>
            <a:pPr indent="457200" lvl="0" marL="0" marR="0" rtl="0" algn="l">
              <a:lnSpc>
                <a:spcPct val="115000"/>
              </a:lnSpc>
              <a:spcBef>
                <a:spcPts val="10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10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1" name="Google Shape;521;p41"/>
          <p:cNvSpPr txBox="1"/>
          <p:nvPr/>
        </p:nvSpPr>
        <p:spPr>
          <a:xfrm>
            <a:off x="2209800" y="1295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522" name="Google Shape;522;p4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Ternary or Conditional Operator 3-3 </a:t>
            </a:r>
            <a:endParaRPr>
              <a:latin typeface="Calibri"/>
              <a:ea typeface="Calibri"/>
              <a:cs typeface="Calibri"/>
              <a:sym typeface="Calibri"/>
            </a:endParaRPr>
          </a:p>
        </p:txBody>
      </p:sp>
      <p:sp>
        <p:nvSpPr>
          <p:cNvPr id="529" name="Google Shape;529;p4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In the code:</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The </a:t>
            </a:r>
            <a:r>
              <a:rPr lang="en-US" sz="1600">
                <a:latin typeface="Courier New"/>
                <a:ea typeface="Courier New"/>
                <a:cs typeface="Courier New"/>
                <a:sym typeface="Courier New"/>
              </a:rPr>
              <a:t>Main()</a:t>
            </a:r>
            <a:r>
              <a:rPr lang="en-US" sz="1600">
                <a:latin typeface="Calibri"/>
                <a:ea typeface="Calibri"/>
                <a:cs typeface="Calibri"/>
                <a:sym typeface="Calibri"/>
              </a:rPr>
              <a:t> method of the class </a:t>
            </a:r>
            <a:r>
              <a:rPr b="1" lang="en-US" sz="1600">
                <a:latin typeface="Courier New"/>
                <a:ea typeface="Courier New"/>
                <a:cs typeface="Courier New"/>
                <a:sym typeface="Courier New"/>
              </a:rPr>
              <a:t>LargestNumber</a:t>
            </a:r>
            <a:r>
              <a:rPr lang="en-US" sz="1600">
                <a:latin typeface="Calibri"/>
                <a:ea typeface="Calibri"/>
                <a:cs typeface="Calibri"/>
                <a:sym typeface="Calibri"/>
              </a:rPr>
              <a:t> checks and displays the largest of three numbers, </a:t>
            </a:r>
            <a:r>
              <a:rPr b="1" lang="en-US" sz="1600">
                <a:latin typeface="Courier New"/>
                <a:ea typeface="Courier New"/>
                <a:cs typeface="Courier New"/>
                <a:sym typeface="Courier New"/>
              </a:rPr>
              <a:t>numOne</a:t>
            </a:r>
            <a:r>
              <a:rPr b="1" lang="en-US" sz="1600">
                <a:latin typeface="Calibri"/>
                <a:ea typeface="Calibri"/>
                <a:cs typeface="Calibri"/>
                <a:sym typeface="Calibri"/>
              </a:rPr>
              <a:t>, </a:t>
            </a:r>
            <a:r>
              <a:rPr b="1" lang="en-US" sz="1600">
                <a:latin typeface="Courier New"/>
                <a:ea typeface="Courier New"/>
                <a:cs typeface="Courier New"/>
                <a:sym typeface="Courier New"/>
              </a:rPr>
              <a:t>numTwo</a:t>
            </a:r>
            <a:r>
              <a:rPr b="1" lang="en-US" sz="1600">
                <a:latin typeface="Calibri"/>
                <a:ea typeface="Calibri"/>
                <a:cs typeface="Calibri"/>
                <a:sym typeface="Calibri"/>
              </a:rPr>
              <a:t>, </a:t>
            </a:r>
            <a:r>
              <a:rPr lang="en-US" sz="1600">
                <a:latin typeface="Calibri"/>
                <a:ea typeface="Calibri"/>
                <a:cs typeface="Calibri"/>
                <a:sym typeface="Calibri"/>
              </a:rPr>
              <a:t>and </a:t>
            </a:r>
            <a:r>
              <a:rPr b="1" lang="en-US" sz="1600">
                <a:latin typeface="Courier New"/>
                <a:ea typeface="Courier New"/>
                <a:cs typeface="Courier New"/>
                <a:sym typeface="Courier New"/>
              </a:rPr>
              <a:t>numThree.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This largest number is stored in the variable </a:t>
            </a:r>
            <a:r>
              <a:rPr b="1" lang="en-US" sz="1600">
                <a:latin typeface="Courier New"/>
                <a:ea typeface="Courier New"/>
                <a:cs typeface="Courier New"/>
                <a:sym typeface="Courier New"/>
              </a:rPr>
              <a:t>result.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If </a:t>
            </a:r>
            <a:r>
              <a:rPr b="1" lang="en-US" sz="1600">
                <a:latin typeface="Courier New"/>
                <a:ea typeface="Courier New"/>
                <a:cs typeface="Courier New"/>
                <a:sym typeface="Courier New"/>
              </a:rPr>
              <a:t>numOne</a:t>
            </a:r>
            <a:r>
              <a:rPr lang="en-US" sz="1600">
                <a:latin typeface="Calibri"/>
                <a:ea typeface="Calibri"/>
                <a:cs typeface="Calibri"/>
                <a:sym typeface="Calibri"/>
              </a:rPr>
              <a:t> is greater than numTwo, then the ternary operator within the if loop is executed.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The ternary operator (?:) checks whether</a:t>
            </a:r>
            <a:r>
              <a:rPr b="1" lang="en-US" sz="1600">
                <a:latin typeface="Courier New"/>
                <a:ea typeface="Courier New"/>
                <a:cs typeface="Courier New"/>
                <a:sym typeface="Courier New"/>
              </a:rPr>
              <a:t> numOne </a:t>
            </a:r>
            <a:r>
              <a:rPr lang="en-US" sz="1600">
                <a:latin typeface="Calibri"/>
                <a:ea typeface="Calibri"/>
                <a:cs typeface="Calibri"/>
                <a:sym typeface="Calibri"/>
              </a:rPr>
              <a:t>is greater than </a:t>
            </a:r>
            <a:r>
              <a:rPr b="1" lang="en-US" sz="1600">
                <a:latin typeface="Courier New"/>
                <a:ea typeface="Courier New"/>
                <a:cs typeface="Courier New"/>
                <a:sym typeface="Courier New"/>
              </a:rPr>
              <a:t>numThree. </a:t>
            </a:r>
            <a:r>
              <a:rPr lang="en-US" sz="1600">
                <a:latin typeface="Calibri"/>
                <a:ea typeface="Calibri"/>
                <a:cs typeface="Calibri"/>
                <a:sym typeface="Calibri"/>
              </a:rPr>
              <a:t>If this condition is true, then the second expression of the ternary operator is executed, which will assign </a:t>
            </a:r>
            <a:r>
              <a:rPr b="1" lang="en-US" sz="1600">
                <a:latin typeface="Courier New"/>
                <a:ea typeface="Courier New"/>
                <a:cs typeface="Courier New"/>
                <a:sym typeface="Courier New"/>
              </a:rPr>
              <a:t>numOne</a:t>
            </a:r>
            <a:r>
              <a:rPr lang="en-US" sz="1600">
                <a:latin typeface="Calibri"/>
                <a:ea typeface="Calibri"/>
                <a:cs typeface="Calibri"/>
                <a:sym typeface="Calibri"/>
              </a:rPr>
              <a:t> to </a:t>
            </a:r>
            <a:r>
              <a:rPr b="1" lang="en-US" sz="1600">
                <a:latin typeface="Courier New"/>
                <a:ea typeface="Courier New"/>
                <a:cs typeface="Courier New"/>
                <a:sym typeface="Courier New"/>
              </a:rPr>
              <a:t>result.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Otherwise, if </a:t>
            </a:r>
            <a:r>
              <a:rPr b="1" lang="en-US" sz="1600">
                <a:latin typeface="Courier New"/>
                <a:ea typeface="Courier New"/>
                <a:cs typeface="Courier New"/>
                <a:sym typeface="Courier New"/>
              </a:rPr>
              <a:t>numOne </a:t>
            </a:r>
            <a:r>
              <a:rPr lang="en-US" sz="1600">
                <a:latin typeface="Calibri"/>
                <a:ea typeface="Calibri"/>
                <a:cs typeface="Calibri"/>
                <a:sym typeface="Calibri"/>
              </a:rPr>
              <a:t>is not greater than </a:t>
            </a:r>
            <a:r>
              <a:rPr b="1" lang="en-US" sz="1600">
                <a:latin typeface="Courier New"/>
                <a:ea typeface="Courier New"/>
                <a:cs typeface="Courier New"/>
                <a:sym typeface="Courier New"/>
              </a:rPr>
              <a:t>numThree</a:t>
            </a:r>
            <a:r>
              <a:rPr b="1" lang="en-US" sz="1600">
                <a:latin typeface="Calibri"/>
                <a:ea typeface="Calibri"/>
                <a:cs typeface="Calibri"/>
                <a:sym typeface="Calibri"/>
              </a:rPr>
              <a:t>, </a:t>
            </a:r>
            <a:r>
              <a:rPr lang="en-US" sz="1600">
                <a:latin typeface="Calibri"/>
                <a:ea typeface="Calibri"/>
                <a:cs typeface="Calibri"/>
                <a:sym typeface="Calibri"/>
              </a:rPr>
              <a:t>then the third expression of the ternary operator is executed, which will assign </a:t>
            </a:r>
            <a:r>
              <a:rPr b="1" lang="en-US" sz="1600">
                <a:latin typeface="Courier New"/>
                <a:ea typeface="Courier New"/>
                <a:cs typeface="Courier New"/>
                <a:sym typeface="Courier New"/>
              </a:rPr>
              <a:t>numThree</a:t>
            </a:r>
            <a:r>
              <a:rPr lang="en-US" sz="1600">
                <a:latin typeface="Calibri"/>
                <a:ea typeface="Calibri"/>
                <a:cs typeface="Calibri"/>
                <a:sym typeface="Calibri"/>
              </a:rPr>
              <a:t> to </a:t>
            </a:r>
            <a:r>
              <a:rPr b="1" lang="en-US" sz="1600">
                <a:latin typeface="Courier New"/>
                <a:ea typeface="Courier New"/>
                <a:cs typeface="Courier New"/>
                <a:sym typeface="Courier New"/>
              </a:rPr>
              <a:t>result</a:t>
            </a:r>
            <a:r>
              <a:rPr b="1" lang="en-US" sz="1600">
                <a:latin typeface="Calibri"/>
                <a:ea typeface="Calibri"/>
                <a:cs typeface="Calibri"/>
                <a:sym typeface="Calibri"/>
              </a:rPr>
              <a:t>.</a:t>
            </a:r>
            <a:r>
              <a:rPr b="1" lang="en-US" sz="1600">
                <a:latin typeface="Courier New"/>
                <a:ea typeface="Courier New"/>
                <a:cs typeface="Courier New"/>
                <a:sym typeface="Courier New"/>
              </a:rPr>
              <a:t> </a:t>
            </a:r>
            <a:endParaRPr/>
          </a:p>
          <a:p>
            <a:pPr indent="-101600" lvl="1" marL="685800" rtl="0" algn="l">
              <a:lnSpc>
                <a:spcPct val="90000"/>
              </a:lnSpc>
              <a:spcBef>
                <a:spcPts val="500"/>
              </a:spcBef>
              <a:spcAft>
                <a:spcPts val="0"/>
              </a:spcAft>
              <a:buSzPts val="1600"/>
              <a:buChar char="•"/>
            </a:pPr>
            <a:r>
              <a:rPr lang="en-US" sz="1600">
                <a:latin typeface="Calibri"/>
                <a:ea typeface="Calibri"/>
                <a:cs typeface="Calibri"/>
                <a:sym typeface="Calibri"/>
              </a:rPr>
              <a:t>Similar operation is done for comparison of </a:t>
            </a:r>
            <a:r>
              <a:rPr b="1" lang="en-US" sz="1600">
                <a:latin typeface="Courier New"/>
                <a:ea typeface="Courier New"/>
                <a:cs typeface="Courier New"/>
                <a:sym typeface="Courier New"/>
              </a:rPr>
              <a:t>numOne</a:t>
            </a:r>
            <a:r>
              <a:rPr b="1" lang="en-US" sz="1600">
                <a:latin typeface="Calibri"/>
                <a:ea typeface="Calibri"/>
                <a:cs typeface="Calibri"/>
                <a:sym typeface="Calibri"/>
              </a:rPr>
              <a:t> </a:t>
            </a:r>
            <a:r>
              <a:rPr lang="en-US" sz="1600">
                <a:latin typeface="Calibri"/>
                <a:ea typeface="Calibri"/>
                <a:cs typeface="Calibri"/>
                <a:sym typeface="Calibri"/>
              </a:rPr>
              <a:t>and</a:t>
            </a:r>
            <a:r>
              <a:rPr b="1" lang="en-US" sz="1600">
                <a:latin typeface="Courier New"/>
                <a:ea typeface="Courier New"/>
                <a:cs typeface="Courier New"/>
                <a:sym typeface="Courier New"/>
              </a:rPr>
              <a:t> numTwo </a:t>
            </a:r>
            <a:r>
              <a:rPr lang="en-US" sz="1600">
                <a:latin typeface="Calibri"/>
                <a:ea typeface="Calibri"/>
                <a:cs typeface="Calibri"/>
                <a:sym typeface="Calibri"/>
              </a:rPr>
              <a:t>and the </a:t>
            </a:r>
            <a:r>
              <a:rPr b="1" lang="en-US" sz="1600">
                <a:latin typeface="Courier New"/>
                <a:ea typeface="Courier New"/>
                <a:cs typeface="Courier New"/>
                <a:sym typeface="Courier New"/>
              </a:rPr>
              <a:t>result </a:t>
            </a:r>
            <a:r>
              <a:rPr lang="en-US" sz="1600">
                <a:latin typeface="Calibri"/>
                <a:ea typeface="Calibri"/>
                <a:cs typeface="Calibri"/>
                <a:sym typeface="Calibri"/>
              </a:rPr>
              <a:t>variable will contain the larger value out of these two.</a:t>
            </a:r>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following figure shows the output of the example using ternary operator:</a:t>
            </a:r>
            <a:endParaRPr/>
          </a:p>
          <a:p>
            <a:pPr indent="0" lvl="1" marL="685800" rtl="0" algn="l">
              <a:lnSpc>
                <a:spcPct val="90000"/>
              </a:lnSpc>
              <a:spcBef>
                <a:spcPts val="500"/>
              </a:spcBef>
              <a:spcAft>
                <a:spcPts val="0"/>
              </a:spcAft>
              <a:buSzPts val="1800"/>
              <a:buNone/>
            </a:pPr>
            <a:r>
              <a:t/>
            </a:r>
            <a:endParaRPr sz="18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Arial"/>
              <a:ea typeface="Arial"/>
              <a:cs typeface="Arial"/>
              <a:sym typeface="Arial"/>
            </a:endParaRPr>
          </a:p>
        </p:txBody>
      </p:sp>
      <p:sp>
        <p:nvSpPr>
          <p:cNvPr id="530" name="Google Shape;530;p4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31" name="Google Shape;531;p4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32" name="Google Shape;532;p42"/>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id="533" name="Google Shape;533;p42"/>
          <p:cNvPicPr preferRelativeResize="0"/>
          <p:nvPr/>
        </p:nvPicPr>
        <p:blipFill rotWithShape="1">
          <a:blip r:embed="rId3">
            <a:alphaModFix/>
          </a:blip>
          <a:srcRect b="0" l="0" r="0" t="0"/>
          <a:stretch/>
        </p:blipFill>
        <p:spPr>
          <a:xfrm>
            <a:off x="3886200" y="4857750"/>
            <a:ext cx="4083050" cy="1162050"/>
          </a:xfrm>
          <a:prstGeom prst="rect">
            <a:avLst/>
          </a:prstGeom>
          <a:noFill/>
          <a:ln>
            <a:noFill/>
          </a:ln>
        </p:spPr>
      </p:pic>
      <p:sp>
        <p:nvSpPr>
          <p:cNvPr id="534" name="Google Shape;534;p4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2400"/>
              <a:buNone/>
            </a:pPr>
            <a:r>
              <a:rPr lang="en-US" sz="2400">
                <a:latin typeface="Calibri"/>
                <a:ea typeface="Calibri"/>
                <a:cs typeface="Calibri"/>
                <a:sym typeface="Calibri"/>
              </a:rPr>
              <a:t>Data Conversions in C# </a:t>
            </a:r>
            <a:endParaRPr sz="2400">
              <a:latin typeface="Calibri"/>
              <a:ea typeface="Calibri"/>
              <a:cs typeface="Calibri"/>
              <a:sym typeface="Calibri"/>
            </a:endParaRPr>
          </a:p>
        </p:txBody>
      </p:sp>
      <p:sp>
        <p:nvSpPr>
          <p:cNvPr id="541" name="Google Shape;541;p4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Data conversions is performed in C# through casting, a mechanism to convert one data type to another.</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542" name="Google Shape;542;p4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43" name="Google Shape;543;p4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44" name="Google Shape;544;p43"/>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545" name="Google Shape;545;p43"/>
          <p:cNvSpPr txBox="1"/>
          <p:nvPr/>
        </p:nvSpPr>
        <p:spPr>
          <a:xfrm>
            <a:off x="1836738" y="1905001"/>
            <a:ext cx="6926262" cy="5292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Consider the payroll system of an organization. </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gross salary of an employee is calculated and stored in a variable of</a:t>
            </a:r>
            <a:r>
              <a:rPr b="0" i="0" lang="en-US" sz="1800" u="none" cap="none" strike="noStrike">
                <a:solidFill>
                  <a:schemeClr val="dk1"/>
                </a:solidFill>
                <a:latin typeface="Courier New"/>
                <a:ea typeface="Courier New"/>
                <a:cs typeface="Courier New"/>
                <a:sym typeface="Courier New"/>
              </a:rPr>
              <a:t> float </a:t>
            </a:r>
            <a:r>
              <a:rPr b="0" i="0" lang="en-US" sz="1800" u="none" cap="none" strike="noStrike">
                <a:solidFill>
                  <a:schemeClr val="dk1"/>
                </a:solidFill>
                <a:latin typeface="Calibri"/>
                <a:ea typeface="Calibri"/>
                <a:cs typeface="Calibri"/>
                <a:sym typeface="Calibri"/>
              </a:rPr>
              <a:t>type. </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payroll department wants the salary amount as a whole number and thus, wants any digits after the decimal point of the calculated salary to be ignored.</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programmer can achieve this using the typecasting feature of C#, which allows you to change the data type of a variable.</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C# supports two types of casting, namely Implicit and Explicit. </a:t>
            </a:r>
            <a:endParaRPr/>
          </a:p>
          <a:p>
            <a:pPr indent="-342900" lvl="0" marL="342900" marR="0" rtl="0" algn="l">
              <a:lnSpc>
                <a:spcPct val="10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Typecasting is mainly used to:</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Convert a data type to another data type that belongs to the same or a different hierarchy.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Display the exact numeric output. For example, you can display exact quotients during mathematical divisions.</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Prevent loss of numeric data if the resultant value exceeds the range of its variable’s data type.</a:t>
            </a:r>
            <a:endParaRPr/>
          </a:p>
          <a:p>
            <a:pPr indent="-279400" lvl="0" marL="342900" marR="0" rtl="0" algn="l">
              <a:lnSpc>
                <a:spcPct val="10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10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546" name="Google Shape;546;p43"/>
          <p:cNvSpPr txBox="1"/>
          <p:nvPr/>
        </p:nvSpPr>
        <p:spPr>
          <a:xfrm>
            <a:off x="2057400" y="1524001"/>
            <a:ext cx="1447800" cy="307777"/>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id="547" name="Google Shape;547;p43"/>
          <p:cNvPicPr preferRelativeResize="0"/>
          <p:nvPr/>
        </p:nvPicPr>
        <p:blipFill rotWithShape="1">
          <a:blip r:embed="rId3">
            <a:alphaModFix/>
          </a:blip>
          <a:srcRect b="0" l="0" r="0" t="0"/>
          <a:stretch/>
        </p:blipFill>
        <p:spPr>
          <a:xfrm>
            <a:off x="8847138" y="2819401"/>
            <a:ext cx="1497012" cy="1497013"/>
          </a:xfrm>
          <a:prstGeom prst="rect">
            <a:avLst/>
          </a:prstGeom>
          <a:noFill/>
          <a:ln>
            <a:noFill/>
          </a:ln>
        </p:spPr>
      </p:pic>
      <p:sp>
        <p:nvSpPr>
          <p:cNvPr id="548" name="Google Shape;548;p4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Implicit Conversions for C# Data Types – Definition  </a:t>
            </a:r>
            <a:endParaRPr>
              <a:latin typeface="Calibri"/>
              <a:ea typeface="Calibri"/>
              <a:cs typeface="Calibri"/>
              <a:sym typeface="Calibri"/>
            </a:endParaRPr>
          </a:p>
        </p:txBody>
      </p:sp>
      <p:sp>
        <p:nvSpPr>
          <p:cNvPr id="555" name="Google Shape;555;p4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Implicit typecasting refers to an automatic conversion of data types. This is done by the C# compiler. </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Implicit typecasting is done only when the destination and source data types belong to the same hierarchy.</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addition, the destination data type must hold a larger range of values than the source data type. </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Implicit conversion prevents the loss of data as the destination data type is always larger than the source data type. </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For example, if you have a value of </a:t>
            </a:r>
            <a:r>
              <a:rPr lang="en-US" sz="1800">
                <a:latin typeface="Courier New"/>
                <a:ea typeface="Courier New"/>
                <a:cs typeface="Courier New"/>
                <a:sym typeface="Courier New"/>
              </a:rPr>
              <a:t>int</a:t>
            </a:r>
            <a:r>
              <a:rPr lang="en-US" sz="1800">
                <a:latin typeface="Calibri"/>
                <a:ea typeface="Calibri"/>
                <a:cs typeface="Calibri"/>
                <a:sym typeface="Calibri"/>
              </a:rPr>
              <a:t> type, you can assign that value to the variable of </a:t>
            </a:r>
            <a:r>
              <a:rPr lang="en-US" sz="1800">
                <a:latin typeface="Courier New"/>
                <a:ea typeface="Courier New"/>
                <a:cs typeface="Courier New"/>
                <a:sym typeface="Courier New"/>
              </a:rPr>
              <a:t>long</a:t>
            </a:r>
            <a:r>
              <a:rPr lang="en-US" sz="1800">
                <a:latin typeface="Calibri"/>
                <a:ea typeface="Calibri"/>
                <a:cs typeface="Calibri"/>
                <a:sym typeface="Calibri"/>
              </a:rPr>
              <a:t> type.</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The following code shows an example of implicit conversion.</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In the code: </a:t>
            </a:r>
            <a:endParaRPr/>
          </a:p>
          <a:p>
            <a:pPr indent="-342900" lvl="1" marL="800100" rtl="0" algn="l">
              <a:lnSpc>
                <a:spcPct val="90000"/>
              </a:lnSpc>
              <a:spcBef>
                <a:spcPts val="500"/>
              </a:spcBef>
              <a:spcAft>
                <a:spcPts val="0"/>
              </a:spcAft>
              <a:buClr>
                <a:srgbClr val="004E4C"/>
              </a:buClr>
              <a:buSzPts val="1400"/>
              <a:buChar char="•"/>
            </a:pPr>
            <a:r>
              <a:rPr lang="en-US" sz="1400">
                <a:latin typeface="Calibri"/>
                <a:ea typeface="Calibri"/>
                <a:cs typeface="Calibri"/>
                <a:sym typeface="Calibri"/>
              </a:rPr>
              <a:t>The compiler generates code that automatically converts the value in </a:t>
            </a:r>
            <a:r>
              <a:rPr b="1" lang="en-US" sz="1400">
                <a:latin typeface="Calibri"/>
                <a:ea typeface="Calibri"/>
                <a:cs typeface="Calibri"/>
                <a:sym typeface="Calibri"/>
              </a:rPr>
              <a:t>v</a:t>
            </a:r>
            <a:r>
              <a:rPr b="1" lang="en-US" sz="1400">
                <a:latin typeface="Courier New"/>
                <a:ea typeface="Courier New"/>
                <a:cs typeface="Courier New"/>
                <a:sym typeface="Courier New"/>
              </a:rPr>
              <a:t>alueOne</a:t>
            </a:r>
            <a:r>
              <a:rPr lang="en-US" sz="1400">
                <a:latin typeface="Calibri"/>
                <a:ea typeface="Calibri"/>
                <a:cs typeface="Calibri"/>
                <a:sym typeface="Calibri"/>
              </a:rPr>
              <a:t> into a </a:t>
            </a:r>
            <a:br>
              <a:rPr lang="en-US" sz="1400">
                <a:latin typeface="Calibri"/>
                <a:ea typeface="Calibri"/>
                <a:cs typeface="Calibri"/>
                <a:sym typeface="Calibri"/>
              </a:rPr>
            </a:br>
            <a:r>
              <a:rPr lang="en-US" sz="1400">
                <a:latin typeface="Calibri"/>
                <a:ea typeface="Calibri"/>
                <a:cs typeface="Calibri"/>
                <a:sym typeface="Calibri"/>
              </a:rPr>
              <a:t>floating-point value before storing the result in </a:t>
            </a:r>
            <a:r>
              <a:rPr b="1" lang="en-US" sz="1400">
                <a:latin typeface="Courier New"/>
                <a:ea typeface="Courier New"/>
                <a:cs typeface="Courier New"/>
                <a:sym typeface="Courier New"/>
              </a:rPr>
              <a:t>valueTwo</a:t>
            </a:r>
            <a:r>
              <a:rPr lang="en-US" sz="1400">
                <a:latin typeface="Calibri"/>
                <a:ea typeface="Calibri"/>
                <a:cs typeface="Calibri"/>
                <a:sym typeface="Calibri"/>
              </a:rPr>
              <a:t>. Converting an integer value to a floating point value is safe.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556" name="Google Shape;556;p4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57" name="Google Shape;557;p4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58" name="Google Shape;558;p44"/>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559" name="Google Shape;559;p44"/>
          <p:cNvSpPr txBox="1"/>
          <p:nvPr/>
        </p:nvSpPr>
        <p:spPr>
          <a:xfrm>
            <a:off x="3810000" y="3429001"/>
            <a:ext cx="5943600" cy="838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int valueOne = 34;</a:t>
            </a:r>
            <a:endParaRPr b="0" i="0" sz="18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float valueTwo;</a:t>
            </a:r>
            <a:endParaRPr b="0" i="0" sz="1800" u="none" cap="none" strike="noStrike">
              <a:solidFill>
                <a:schemeClr val="dk1"/>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valueTwo = valueOne;</a:t>
            </a:r>
            <a:endParaRPr b="0" i="0" sz="1600" u="none" cap="none" strike="noStrike">
              <a:solidFill>
                <a:schemeClr val="dk1"/>
              </a:solidFill>
              <a:latin typeface="Courier New"/>
              <a:ea typeface="Courier New"/>
              <a:cs typeface="Courier New"/>
              <a:sym typeface="Courier New"/>
            </a:endParaRPr>
          </a:p>
        </p:txBody>
      </p:sp>
      <p:sp>
        <p:nvSpPr>
          <p:cNvPr id="560" name="Google Shape;560;p44"/>
          <p:cNvSpPr txBox="1"/>
          <p:nvPr/>
        </p:nvSpPr>
        <p:spPr>
          <a:xfrm>
            <a:off x="2362200" y="3649663"/>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561" name="Google Shape;561;p4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Implicit Conversions for C# Data Types – Rules </a:t>
            </a:r>
            <a:endParaRPr>
              <a:latin typeface="Calibri"/>
              <a:ea typeface="Calibri"/>
              <a:cs typeface="Calibri"/>
              <a:sym typeface="Calibri"/>
            </a:endParaRPr>
          </a:p>
        </p:txBody>
      </p:sp>
      <p:sp>
        <p:nvSpPr>
          <p:cNvPr id="568" name="Google Shape;568;p4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Implicit typecasting is carried out automatically by the compiler.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The C# compiler automatically converts a lower precision data type into a higher precision data type when the target variable is of a higher precision than the source variable.</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The following figure illustrates the data types of higher precision to which they can be converted:</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569" name="Google Shape;569;p4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70" name="Google Shape;570;p4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71" name="Google Shape;571;p45"/>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descr="Capture38.PNG" id="572" name="Google Shape;572;p45"/>
          <p:cNvPicPr preferRelativeResize="0"/>
          <p:nvPr/>
        </p:nvPicPr>
        <p:blipFill rotWithShape="1">
          <a:blip r:embed="rId3">
            <a:alphaModFix/>
          </a:blip>
          <a:srcRect b="0" l="0" r="0" t="0"/>
          <a:stretch/>
        </p:blipFill>
        <p:spPr>
          <a:xfrm>
            <a:off x="3276600" y="2638380"/>
            <a:ext cx="5029200" cy="3554730"/>
          </a:xfrm>
          <a:prstGeom prst="rect">
            <a:avLst/>
          </a:prstGeom>
          <a:noFill/>
          <a:ln>
            <a:noFill/>
          </a:ln>
        </p:spPr>
      </p:pic>
      <p:sp>
        <p:nvSpPr>
          <p:cNvPr id="573" name="Google Shape;573;p4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Explicit Type Conversion – Definition 1-2 </a:t>
            </a:r>
            <a:endParaRPr>
              <a:latin typeface="Calibri"/>
              <a:ea typeface="Calibri"/>
              <a:cs typeface="Calibri"/>
              <a:sym typeface="Calibri"/>
            </a:endParaRPr>
          </a:p>
        </p:txBody>
      </p:sp>
      <p:sp>
        <p:nvSpPr>
          <p:cNvPr id="580" name="Google Shape;580;p4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Explicit typecasting refers to changing a data type of higher precision into a data type of lower precision.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For example, using explicit typecasting, you can manually convert the value of </a:t>
            </a:r>
            <a:r>
              <a:rPr lang="en-US" sz="2000">
                <a:latin typeface="Courier New"/>
                <a:ea typeface="Courier New"/>
                <a:cs typeface="Courier New"/>
                <a:sym typeface="Courier New"/>
              </a:rPr>
              <a:t>float</a:t>
            </a:r>
            <a:r>
              <a:rPr lang="en-US" sz="2000">
                <a:latin typeface="Calibri"/>
                <a:ea typeface="Calibri"/>
                <a:cs typeface="Calibri"/>
                <a:sym typeface="Calibri"/>
              </a:rPr>
              <a:t> type into </a:t>
            </a:r>
            <a:r>
              <a:rPr lang="en-US" sz="2000">
                <a:latin typeface="Courier New"/>
                <a:ea typeface="Courier New"/>
                <a:cs typeface="Courier New"/>
                <a:sym typeface="Courier New"/>
              </a:rPr>
              <a:t>int</a:t>
            </a:r>
            <a:r>
              <a:rPr lang="en-US" sz="2000">
                <a:latin typeface="Calibri"/>
                <a:ea typeface="Calibri"/>
                <a:cs typeface="Calibri"/>
                <a:sym typeface="Calibri"/>
              </a:rPr>
              <a:t> type. </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This typecasting might result in loss of data because when you convert the </a:t>
            </a:r>
            <a:r>
              <a:rPr lang="en-US" sz="2000">
                <a:latin typeface="Courier New"/>
                <a:ea typeface="Courier New"/>
                <a:cs typeface="Courier New"/>
                <a:sym typeface="Courier New"/>
              </a:rPr>
              <a:t>float</a:t>
            </a:r>
            <a:r>
              <a:rPr lang="en-US" sz="2000">
                <a:latin typeface="Calibri"/>
                <a:ea typeface="Calibri"/>
                <a:cs typeface="Calibri"/>
                <a:sym typeface="Calibri"/>
              </a:rPr>
              <a:t> data type into the </a:t>
            </a:r>
            <a:r>
              <a:rPr lang="en-US" sz="2000">
                <a:latin typeface="Courier New"/>
                <a:ea typeface="Courier New"/>
                <a:cs typeface="Courier New"/>
                <a:sym typeface="Courier New"/>
              </a:rPr>
              <a:t>int</a:t>
            </a:r>
            <a:r>
              <a:rPr lang="en-US" sz="2000">
                <a:latin typeface="Calibri"/>
                <a:ea typeface="Calibri"/>
                <a:cs typeface="Calibri"/>
                <a:sym typeface="Calibri"/>
              </a:rPr>
              <a:t> data type, the digits after the decimal point are lost.</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following is the syntax for explicit conversion:</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p:txBody>
      </p:sp>
      <p:sp>
        <p:nvSpPr>
          <p:cNvPr id="581" name="Google Shape;581;p4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82" name="Google Shape;582;p4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83" name="Google Shape;583;p46"/>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584" name="Google Shape;584;p46"/>
          <p:cNvSpPr txBox="1"/>
          <p:nvPr/>
        </p:nvSpPr>
        <p:spPr>
          <a:xfrm>
            <a:off x="2262188" y="3919538"/>
            <a:ext cx="7239000" cy="4572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&lt;target data type&gt;&lt;variable name&gt; = (target data type)&lt;source data type&gt;;</a:t>
            </a:r>
            <a:endParaRPr/>
          </a:p>
        </p:txBody>
      </p:sp>
      <p:sp>
        <p:nvSpPr>
          <p:cNvPr id="585" name="Google Shape;585;p46"/>
          <p:cNvSpPr txBox="1"/>
          <p:nvPr/>
        </p:nvSpPr>
        <p:spPr>
          <a:xfrm>
            <a:off x="2262188" y="3519488"/>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586" name="Google Shape;586;p46"/>
          <p:cNvSpPr/>
          <p:nvPr/>
        </p:nvSpPr>
        <p:spPr>
          <a:xfrm>
            <a:off x="2247901" y="4741863"/>
            <a:ext cx="8442325" cy="138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Calibri"/>
                <a:ea typeface="Calibri"/>
                <a:cs typeface="Calibri"/>
                <a:sym typeface="Calibri"/>
              </a:rPr>
              <a:t>where,</a:t>
            </a:r>
            <a:endParaRPr/>
          </a:p>
          <a:p>
            <a:pPr indent="0" lvl="1"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target data type</a:t>
            </a:r>
            <a:r>
              <a:rPr b="0" i="0" lang="en-US" sz="1600" u="none" cap="none" strike="noStrike">
                <a:solidFill>
                  <a:schemeClr val="dk1"/>
                </a:solidFill>
                <a:latin typeface="Calibri"/>
                <a:ea typeface="Calibri"/>
                <a:cs typeface="Calibri"/>
                <a:sym typeface="Calibri"/>
              </a:rPr>
              <a:t>: Is the resultant data type.</a:t>
            </a:r>
            <a:endParaRPr/>
          </a:p>
          <a:p>
            <a:pPr indent="0" lvl="1"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variable</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name</a:t>
            </a:r>
            <a:r>
              <a:rPr b="0" i="0" lang="en-US" sz="1600" u="none" cap="none" strike="noStrike">
                <a:solidFill>
                  <a:schemeClr val="dk1"/>
                </a:solidFill>
                <a:latin typeface="Calibri"/>
                <a:ea typeface="Calibri"/>
                <a:cs typeface="Calibri"/>
                <a:sym typeface="Calibri"/>
              </a:rPr>
              <a:t>: Is the name of the variable, which is of the target data type.</a:t>
            </a:r>
            <a:endParaRPr/>
          </a:p>
          <a:p>
            <a:pPr indent="0" lvl="1"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target</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data</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type</a:t>
            </a:r>
            <a:r>
              <a:rPr b="0" i="0" lang="en-US" sz="1600" u="none" cap="none" strike="noStrike">
                <a:solidFill>
                  <a:schemeClr val="dk1"/>
                </a:solidFill>
                <a:latin typeface="Calibri"/>
                <a:ea typeface="Calibri"/>
                <a:cs typeface="Calibri"/>
                <a:sym typeface="Calibri"/>
              </a:rPr>
              <a:t>: Is the target data type in parentheses.</a:t>
            </a:r>
            <a:endParaRPr/>
          </a:p>
          <a:p>
            <a:pPr indent="0" lvl="1"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source</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data</a:t>
            </a:r>
            <a:r>
              <a:rPr b="0"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ourier New"/>
                <a:ea typeface="Courier New"/>
                <a:cs typeface="Courier New"/>
                <a:sym typeface="Courier New"/>
              </a:rPr>
              <a:t>type</a:t>
            </a:r>
            <a:r>
              <a:rPr b="0" i="0" lang="en-US" sz="1600" u="none" cap="none" strike="noStrike">
                <a:solidFill>
                  <a:schemeClr val="dk1"/>
                </a:solidFill>
                <a:latin typeface="Calibri"/>
                <a:ea typeface="Calibri"/>
                <a:cs typeface="Calibri"/>
                <a:sym typeface="Calibri"/>
              </a:rPr>
              <a:t>: Is the data type which is to be converted.</a:t>
            </a:r>
            <a:endParaRPr/>
          </a:p>
        </p:txBody>
      </p:sp>
      <p:sp>
        <p:nvSpPr>
          <p:cNvPr id="587" name="Google Shape;587;p4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Explicit Type Conversion – Definition 2-2 </a:t>
            </a:r>
            <a:endParaRPr>
              <a:latin typeface="Calibri"/>
              <a:ea typeface="Calibri"/>
              <a:cs typeface="Calibri"/>
              <a:sym typeface="Calibri"/>
            </a:endParaRPr>
          </a:p>
        </p:txBody>
      </p:sp>
      <p:sp>
        <p:nvSpPr>
          <p:cNvPr id="594" name="Google Shape;594;p4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displays the use of explicit conversion for calculating the area of a square:</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1" marL="1771650" rtl="0" algn="l">
              <a:lnSpc>
                <a:spcPct val="90000"/>
              </a:lnSpc>
              <a:spcBef>
                <a:spcPts val="500"/>
              </a:spcBef>
              <a:spcAft>
                <a:spcPts val="0"/>
              </a:spcAft>
              <a:buSzPts val="2000"/>
              <a:buNone/>
            </a:pPr>
            <a:r>
              <a:rPr lang="en-US" sz="2000">
                <a:latin typeface="Courier New"/>
                <a:ea typeface="Courier New"/>
                <a:cs typeface="Courier New"/>
                <a:sym typeface="Courier New"/>
              </a:rPr>
              <a:t>Area of the square = 110</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a:t>
            </a:r>
            <a:endParaRPr/>
          </a:p>
          <a:p>
            <a:pPr indent="-50800" lvl="0" marL="228600" rtl="0" algn="l">
              <a:lnSpc>
                <a:spcPct val="90000"/>
              </a:lnSpc>
              <a:spcBef>
                <a:spcPts val="1000"/>
              </a:spcBef>
              <a:spcAft>
                <a:spcPts val="0"/>
              </a:spcAft>
              <a:buSzPts val="2000"/>
              <a:buFont typeface="Noto Sans Symbols"/>
              <a:buNone/>
            </a:pPr>
            <a:r>
              <a:t/>
            </a:r>
            <a:endParaRPr sz="2000">
              <a:latin typeface="Courier New"/>
              <a:ea typeface="Courier New"/>
              <a:cs typeface="Courier New"/>
              <a:sym typeface="Courier New"/>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a:t>
            </a:r>
            <a:endParaRPr/>
          </a:p>
          <a:p>
            <a:pPr indent="-50800" lvl="0" marL="228600" rtl="0" algn="l">
              <a:lnSpc>
                <a:spcPct val="90000"/>
              </a:lnSpc>
              <a:spcBef>
                <a:spcPts val="1000"/>
              </a:spcBef>
              <a:spcAft>
                <a:spcPts val="0"/>
              </a:spcAft>
              <a:buSzPts val="2000"/>
              <a:buFont typeface="Noto Sans Symbols"/>
              <a:buNone/>
            </a:pPr>
            <a:r>
              <a:rPr lang="en-US" sz="2000">
                <a:latin typeface="Courier New"/>
                <a:ea typeface="Courier New"/>
                <a:cs typeface="Courier New"/>
                <a:sym typeface="Courier New"/>
              </a:rPr>
              <a:t> </a:t>
            </a:r>
            <a:endParaRPr sz="20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50800" lvl="0" marL="228600" rtl="0" algn="l">
              <a:lnSpc>
                <a:spcPct val="90000"/>
              </a:lnSpc>
              <a:spcBef>
                <a:spcPts val="1000"/>
              </a:spcBef>
              <a:spcAft>
                <a:spcPts val="0"/>
              </a:spcAft>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595" name="Google Shape;595;p4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96" name="Google Shape;596;p4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97" name="Google Shape;597;p47"/>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598" name="Google Shape;598;p47"/>
          <p:cNvSpPr txBox="1"/>
          <p:nvPr/>
        </p:nvSpPr>
        <p:spPr>
          <a:xfrm>
            <a:off x="2195514" y="2347913"/>
            <a:ext cx="6872287" cy="925512"/>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double side = 10.5;</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int area;</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area = (int)(side * side);</a:t>
            </a:r>
            <a:endParaRPr b="0" i="0" sz="1400" u="none" cap="none" strike="noStrike">
              <a:solidFill>
                <a:schemeClr val="dk1"/>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Console.WriteLine(“Area of the square = {0}”, area); </a:t>
            </a:r>
            <a:endParaRPr b="0" i="0" sz="1400" u="none" cap="none" strike="noStrike">
              <a:solidFill>
                <a:schemeClr val="dk1"/>
              </a:solidFill>
              <a:latin typeface="Courier New"/>
              <a:ea typeface="Courier New"/>
              <a:cs typeface="Courier New"/>
              <a:sym typeface="Courier New"/>
            </a:endParaRPr>
          </a:p>
        </p:txBody>
      </p:sp>
      <p:sp>
        <p:nvSpPr>
          <p:cNvPr id="599" name="Google Shape;599;p47"/>
          <p:cNvSpPr txBox="1"/>
          <p:nvPr/>
        </p:nvSpPr>
        <p:spPr>
          <a:xfrm>
            <a:off x="2209800" y="1747839"/>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00" name="Google Shape;600;p47"/>
          <p:cNvSpPr txBox="1"/>
          <p:nvPr/>
        </p:nvSpPr>
        <p:spPr>
          <a:xfrm>
            <a:off x="2209800" y="34131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01" name="Google Shape;601;p4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Explicit Type Conversion – Implementation </a:t>
            </a:r>
            <a:endParaRPr>
              <a:latin typeface="Calibri"/>
              <a:ea typeface="Calibri"/>
              <a:cs typeface="Calibri"/>
              <a:sym typeface="Calibri"/>
            </a:endParaRPr>
          </a:p>
        </p:txBody>
      </p:sp>
      <p:sp>
        <p:nvSpPr>
          <p:cNvPr id="608" name="Google Shape;608;p4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There are two ways to implement explicit typecasting in C# using the built-in methods:</a:t>
            </a:r>
            <a:endParaRPr/>
          </a:p>
          <a:p>
            <a:pPr indent="-127000" lvl="1" marL="685800" rtl="0" algn="l">
              <a:lnSpc>
                <a:spcPct val="90000"/>
              </a:lnSpc>
              <a:spcBef>
                <a:spcPts val="500"/>
              </a:spcBef>
              <a:spcAft>
                <a:spcPts val="0"/>
              </a:spcAft>
              <a:buSzPts val="2000"/>
              <a:buChar char="•"/>
            </a:pPr>
            <a:r>
              <a:rPr b="1" lang="en-US" sz="2000">
                <a:latin typeface="Calibri"/>
                <a:ea typeface="Calibri"/>
                <a:cs typeface="Calibri"/>
                <a:sym typeface="Calibri"/>
              </a:rPr>
              <a:t>Using</a:t>
            </a:r>
            <a:r>
              <a:rPr lang="en-US" sz="2000">
                <a:latin typeface="Calibri"/>
                <a:ea typeface="Calibri"/>
                <a:cs typeface="Calibri"/>
                <a:sym typeface="Calibri"/>
              </a:rPr>
              <a:t> </a:t>
            </a:r>
            <a:r>
              <a:rPr b="1" lang="en-US" sz="2000">
                <a:latin typeface="Courier New"/>
                <a:ea typeface="Courier New"/>
                <a:cs typeface="Courier New"/>
                <a:sym typeface="Courier New"/>
              </a:rPr>
              <a:t>System.Convert</a:t>
            </a:r>
            <a:r>
              <a:rPr lang="en-US" sz="2000">
                <a:latin typeface="Calibri"/>
                <a:ea typeface="Calibri"/>
                <a:cs typeface="Calibri"/>
                <a:sym typeface="Calibri"/>
              </a:rPr>
              <a:t> </a:t>
            </a:r>
            <a:r>
              <a:rPr b="1" lang="en-US" sz="2000">
                <a:latin typeface="Calibri"/>
                <a:ea typeface="Calibri"/>
                <a:cs typeface="Calibri"/>
                <a:sym typeface="Calibri"/>
              </a:rPr>
              <a:t>class</a:t>
            </a:r>
            <a:r>
              <a:rPr lang="en-US" sz="2000">
                <a:latin typeface="Calibri"/>
                <a:ea typeface="Calibri"/>
                <a:cs typeface="Calibri"/>
                <a:sym typeface="Calibri"/>
              </a:rPr>
              <a:t>: This class provides useful methods to convert any built-in data type to another built-in data type.</a:t>
            </a:r>
            <a:endParaRPr/>
          </a:p>
          <a:p>
            <a:pPr indent="0" lvl="1" marL="685800" rtl="0" algn="l">
              <a:lnSpc>
                <a:spcPct val="90000"/>
              </a:lnSpc>
              <a:spcBef>
                <a:spcPts val="500"/>
              </a:spcBef>
              <a:spcAft>
                <a:spcPts val="0"/>
              </a:spcAft>
              <a:buSzPts val="2000"/>
              <a:buNone/>
            </a:pPr>
            <a:r>
              <a:t/>
            </a:r>
            <a:endParaRPr b="1" sz="2000">
              <a:latin typeface="Courier New"/>
              <a:ea typeface="Courier New"/>
              <a:cs typeface="Courier New"/>
              <a:sym typeface="Courier New"/>
            </a:endParaRPr>
          </a:p>
          <a:p>
            <a:pPr indent="-127000" lvl="1" marL="685800" rtl="0" algn="l">
              <a:lnSpc>
                <a:spcPct val="90000"/>
              </a:lnSpc>
              <a:spcBef>
                <a:spcPts val="500"/>
              </a:spcBef>
              <a:spcAft>
                <a:spcPts val="0"/>
              </a:spcAft>
              <a:buSzPts val="2000"/>
              <a:buChar char="•"/>
            </a:pPr>
            <a:r>
              <a:rPr b="1" lang="en-US" sz="2000">
                <a:latin typeface="Calibri"/>
                <a:ea typeface="Calibri"/>
                <a:cs typeface="Calibri"/>
                <a:sym typeface="Calibri"/>
              </a:rPr>
              <a:t>Using</a:t>
            </a:r>
            <a:r>
              <a:rPr lang="en-US" sz="2000">
                <a:latin typeface="Calibri"/>
                <a:ea typeface="Calibri"/>
                <a:cs typeface="Calibri"/>
                <a:sym typeface="Calibri"/>
              </a:rPr>
              <a:t> </a:t>
            </a:r>
            <a:r>
              <a:rPr b="1" lang="en-US" sz="2000">
                <a:latin typeface="Courier New"/>
                <a:ea typeface="Courier New"/>
                <a:cs typeface="Courier New"/>
                <a:sym typeface="Courier New"/>
              </a:rPr>
              <a:t>ToString()</a:t>
            </a:r>
            <a:r>
              <a:rPr b="1" lang="en-US" sz="2000">
                <a:latin typeface="Calibri"/>
                <a:ea typeface="Calibri"/>
                <a:cs typeface="Calibri"/>
                <a:sym typeface="Calibri"/>
              </a:rPr>
              <a:t> method</a:t>
            </a:r>
            <a:r>
              <a:rPr lang="en-US" sz="2000">
                <a:latin typeface="Calibri"/>
                <a:ea typeface="Calibri"/>
                <a:cs typeface="Calibri"/>
                <a:sym typeface="Calibri"/>
              </a:rPr>
              <a:t>: This method belongs to the </a:t>
            </a:r>
            <a:r>
              <a:rPr lang="en-US" sz="2000">
                <a:latin typeface="Courier New"/>
                <a:ea typeface="Courier New"/>
                <a:cs typeface="Courier New"/>
                <a:sym typeface="Courier New"/>
              </a:rPr>
              <a:t>Object</a:t>
            </a:r>
            <a:r>
              <a:rPr lang="en-US" sz="2000">
                <a:latin typeface="Calibri"/>
                <a:ea typeface="Calibri"/>
                <a:cs typeface="Calibri"/>
                <a:sym typeface="Calibri"/>
              </a:rPr>
              <a:t> class and converts any data type value into </a:t>
            </a:r>
            <a:r>
              <a:rPr lang="en-US" sz="2000">
                <a:latin typeface="Courier New"/>
                <a:ea typeface="Courier New"/>
                <a:cs typeface="Courier New"/>
                <a:sym typeface="Courier New"/>
              </a:rPr>
              <a:t>string</a:t>
            </a:r>
            <a:r>
              <a:rPr lang="en-US" sz="2000">
                <a:latin typeface="Calibri"/>
                <a:ea typeface="Calibri"/>
                <a:cs typeface="Calibri"/>
                <a:sym typeface="Calibri"/>
              </a:rPr>
              <a:t>.</a:t>
            </a:r>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The code displays a </a:t>
            </a:r>
            <a:r>
              <a:rPr lang="en-US" sz="2000">
                <a:latin typeface="Courier New"/>
                <a:ea typeface="Courier New"/>
                <a:cs typeface="Courier New"/>
                <a:sym typeface="Courier New"/>
              </a:rPr>
              <a:t>float</a:t>
            </a:r>
            <a:r>
              <a:rPr lang="en-US" sz="2000">
                <a:latin typeface="Calibri"/>
                <a:ea typeface="Calibri"/>
                <a:cs typeface="Calibri"/>
                <a:sym typeface="Calibri"/>
              </a:rPr>
              <a:t> value as </a:t>
            </a:r>
            <a:r>
              <a:rPr lang="en-US" sz="2000">
                <a:latin typeface="Courier New"/>
                <a:ea typeface="Courier New"/>
                <a:cs typeface="Courier New"/>
                <a:sym typeface="Courier New"/>
              </a:rPr>
              <a:t>string</a:t>
            </a:r>
            <a:r>
              <a:rPr lang="en-US" sz="2000">
                <a:latin typeface="Calibri"/>
                <a:ea typeface="Calibri"/>
                <a:cs typeface="Calibri"/>
                <a:sym typeface="Calibri"/>
              </a:rPr>
              <a:t> using the </a:t>
            </a:r>
            <a:r>
              <a:rPr lang="en-US" sz="2000">
                <a:latin typeface="Courier New"/>
                <a:ea typeface="Courier New"/>
                <a:cs typeface="Courier New"/>
                <a:sym typeface="Courier New"/>
              </a:rPr>
              <a:t>ToString()</a:t>
            </a:r>
            <a:r>
              <a:rPr lang="en-US" sz="2000">
                <a:latin typeface="Calibri"/>
                <a:ea typeface="Calibri"/>
                <a:cs typeface="Calibri"/>
                <a:sym typeface="Calibri"/>
              </a:rPr>
              <a:t> method:</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In the code: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value of </a:t>
            </a:r>
            <a:r>
              <a:rPr lang="en-US" sz="1800">
                <a:latin typeface="Courier New"/>
                <a:ea typeface="Courier New"/>
                <a:cs typeface="Courier New"/>
                <a:sym typeface="Courier New"/>
              </a:rPr>
              <a:t>float</a:t>
            </a:r>
            <a:r>
              <a:rPr lang="en-US" sz="1800">
                <a:latin typeface="Calibri"/>
                <a:ea typeface="Calibri"/>
                <a:cs typeface="Calibri"/>
                <a:sym typeface="Calibri"/>
              </a:rPr>
              <a:t> </a:t>
            </a:r>
            <a:r>
              <a:rPr lang="en-US" sz="2000">
                <a:latin typeface="Calibri"/>
                <a:ea typeface="Calibri"/>
                <a:cs typeface="Calibri"/>
                <a:sym typeface="Calibri"/>
              </a:rPr>
              <a:t>type is converted to string type using the </a:t>
            </a:r>
            <a:r>
              <a:rPr lang="en-US" sz="1800">
                <a:latin typeface="Courier New"/>
                <a:ea typeface="Courier New"/>
                <a:cs typeface="Courier New"/>
                <a:sym typeface="Courier New"/>
              </a:rPr>
              <a:t>ToString() </a:t>
            </a:r>
            <a:r>
              <a:rPr lang="en-US" sz="2000">
                <a:latin typeface="Calibri"/>
                <a:ea typeface="Calibri"/>
                <a:cs typeface="Calibri"/>
                <a:sym typeface="Calibri"/>
              </a:rPr>
              <a:t>method. The string is displayed as output in the console window.</a:t>
            </a:r>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76200" lvl="1" marL="685800" rtl="0" algn="l">
              <a:lnSpc>
                <a:spcPct val="90000"/>
              </a:lnSpc>
              <a:spcBef>
                <a:spcPts val="500"/>
              </a:spcBef>
              <a:spcAft>
                <a:spcPts val="0"/>
              </a:spcAft>
              <a:buSzPts val="2000"/>
              <a:buFont typeface="Noto Sans Symbols"/>
              <a:buNone/>
            </a:pPr>
            <a:r>
              <a:rPr lang="en-US" sz="2000">
                <a:latin typeface="Courier New"/>
                <a:ea typeface="Courier New"/>
                <a:cs typeface="Courier New"/>
                <a:sym typeface="Courier New"/>
              </a:rPr>
              <a:t>         500.25</a:t>
            </a:r>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50800" lvl="0" marL="228600" rtl="0" algn="l">
              <a:lnSpc>
                <a:spcPct val="90000"/>
              </a:lnSpc>
              <a:spcBef>
                <a:spcPts val="1000"/>
              </a:spcBef>
              <a:spcAft>
                <a:spcPts val="0"/>
              </a:spcAft>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p:txBody>
      </p:sp>
      <p:sp>
        <p:nvSpPr>
          <p:cNvPr id="609" name="Google Shape;609;p4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10" name="Google Shape;610;p4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11" name="Google Shape;611;p48"/>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12" name="Google Shape;612;p48"/>
          <p:cNvSpPr txBox="1"/>
          <p:nvPr/>
        </p:nvSpPr>
        <p:spPr>
          <a:xfrm>
            <a:off x="3848100" y="3617914"/>
            <a:ext cx="5600700" cy="725487"/>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float flotNum = 500.25F;</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string stNum = flotNum.ToString();</a:t>
            </a:r>
            <a:endParaRPr b="0" i="0" sz="1400" u="none" cap="none" strike="noStrike">
              <a:solidFill>
                <a:schemeClr val="dk1"/>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Console.WriteLine(stNum);</a:t>
            </a:r>
            <a:endParaRPr b="0" i="0" sz="1400" u="none" cap="none" strike="noStrike">
              <a:solidFill>
                <a:schemeClr val="dk1"/>
              </a:solidFill>
              <a:latin typeface="Courier New"/>
              <a:ea typeface="Courier New"/>
              <a:cs typeface="Courier New"/>
              <a:sym typeface="Courier New"/>
            </a:endParaRPr>
          </a:p>
        </p:txBody>
      </p:sp>
      <p:sp>
        <p:nvSpPr>
          <p:cNvPr id="613" name="Google Shape;613;p48"/>
          <p:cNvSpPr txBox="1"/>
          <p:nvPr/>
        </p:nvSpPr>
        <p:spPr>
          <a:xfrm>
            <a:off x="2400300" y="3782219"/>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14" name="Google Shape;614;p48"/>
          <p:cNvSpPr txBox="1"/>
          <p:nvPr/>
        </p:nvSpPr>
        <p:spPr>
          <a:xfrm>
            <a:off x="544286" y="5628957"/>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15" name="Google Shape;615;p4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Boxing and Unboxing 1-6 </a:t>
            </a:r>
            <a:endParaRPr>
              <a:latin typeface="Calibri"/>
              <a:ea typeface="Calibri"/>
              <a:cs typeface="Calibri"/>
              <a:sym typeface="Calibri"/>
            </a:endParaRPr>
          </a:p>
        </p:txBody>
      </p:sp>
      <p:sp>
        <p:nvSpPr>
          <p:cNvPr id="622" name="Google Shape;622;p4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Boxing is a process for converting a value type, like integers, to its reference type, like </a:t>
            </a:r>
            <a:r>
              <a:rPr lang="en-US" sz="1800">
                <a:latin typeface="Courier New"/>
                <a:ea typeface="Courier New"/>
                <a:cs typeface="Courier New"/>
                <a:sym typeface="Courier New"/>
              </a:rPr>
              <a:t>objects </a:t>
            </a:r>
            <a:r>
              <a:rPr lang="en-US" sz="1800">
                <a:latin typeface="Calibri"/>
                <a:ea typeface="Calibri"/>
                <a:cs typeface="Calibri"/>
                <a:sym typeface="Calibri"/>
              </a:rPr>
              <a:t>that is useful to reduce the overhead on the system during execution because all value types are implicitly of </a:t>
            </a:r>
            <a:r>
              <a:rPr lang="en-US" sz="1800">
                <a:latin typeface="Courier New"/>
                <a:ea typeface="Courier New"/>
                <a:cs typeface="Courier New"/>
                <a:sym typeface="Courier New"/>
              </a:rPr>
              <a:t>object</a:t>
            </a:r>
            <a:r>
              <a:rPr lang="en-US" sz="1800">
                <a:latin typeface="Calibri"/>
                <a:ea typeface="Calibri"/>
                <a:cs typeface="Calibri"/>
                <a:sym typeface="Calibri"/>
              </a:rPr>
              <a:t> type.</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To implement boxing, you need to assign the value type to an </a:t>
            </a:r>
            <a:r>
              <a:rPr lang="en-US" sz="1800">
                <a:latin typeface="Courier New"/>
                <a:ea typeface="Courier New"/>
                <a:cs typeface="Courier New"/>
                <a:sym typeface="Courier New"/>
              </a:rPr>
              <a:t>object</a:t>
            </a:r>
            <a:r>
              <a:rPr lang="en-US" sz="1800">
                <a:latin typeface="Calibri"/>
                <a:ea typeface="Calibri"/>
                <a:cs typeface="Calibri"/>
                <a:sym typeface="Calibri"/>
              </a:rPr>
              <a:t>.</a:t>
            </a:r>
            <a:r>
              <a:rPr lang="en-US" sz="1800">
                <a:latin typeface="Courier New"/>
                <a:ea typeface="Courier New"/>
                <a:cs typeface="Courier New"/>
                <a:sym typeface="Courier New"/>
              </a:rPr>
              <a:t> </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While boxing, the variable of type object holds the value of the value type variable which means that the object type has the copy of the value type instead of its reference.</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Boxing is done implicitly when a value type is provided instead of the expected reference type.</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The figure illustrates with an analogy the concept of boxing:</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623" name="Google Shape;623;p4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24" name="Google Shape;624;p4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25" name="Google Shape;625;p49"/>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descr="Capture39.PNG" id="626" name="Google Shape;626;p49"/>
          <p:cNvPicPr preferRelativeResize="0"/>
          <p:nvPr/>
        </p:nvPicPr>
        <p:blipFill rotWithShape="1">
          <a:blip r:embed="rId3">
            <a:alphaModFix/>
          </a:blip>
          <a:srcRect b="5761" l="6579" r="2632" t="10693"/>
          <a:stretch/>
        </p:blipFill>
        <p:spPr>
          <a:xfrm>
            <a:off x="3276600" y="3581400"/>
            <a:ext cx="4902200" cy="2060575"/>
          </a:xfrm>
          <a:prstGeom prst="rect">
            <a:avLst/>
          </a:prstGeom>
          <a:noFill/>
          <a:ln>
            <a:noFill/>
          </a:ln>
        </p:spPr>
      </p:pic>
      <p:sp>
        <p:nvSpPr>
          <p:cNvPr id="627" name="Google Shape;627;p4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Statements – Uses 1-3 </a:t>
            </a:r>
            <a:endParaRPr>
              <a:latin typeface="Calibri"/>
              <a:ea typeface="Calibri"/>
              <a:cs typeface="Calibri"/>
              <a:sym typeface="Calibri"/>
            </a:endParaRPr>
          </a:p>
        </p:txBody>
      </p:sp>
      <p:sp>
        <p:nvSpPr>
          <p:cNvPr id="62" name="Google Shape;62;p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14300" lvl="0" marL="228600" marR="0" rtl="0" algn="l">
              <a:lnSpc>
                <a:spcPct val="90000"/>
              </a:lnSpc>
              <a:spcBef>
                <a:spcPts val="0"/>
              </a:spcBef>
              <a:spcAft>
                <a:spcPts val="0"/>
              </a:spcAft>
              <a:buClr>
                <a:schemeClr val="dk1"/>
              </a:buClr>
              <a:buSzPts val="1800"/>
              <a:buFont typeface="Noto Sans Symbols"/>
              <a:buChar char="⮚"/>
            </a:pPr>
            <a:r>
              <a:rPr lang="en-US" sz="1800">
                <a:latin typeface="Calibri"/>
                <a:ea typeface="Calibri"/>
                <a:cs typeface="Calibri"/>
                <a:sym typeface="Calibri"/>
              </a:rPr>
              <a:t>Statements are used to specify the input, the process, and the output tasks of a program. Statements can consist of:</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Data types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Variables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Operators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Constants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Literals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Keywords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Escape sequence characters</a:t>
            </a:r>
            <a:endParaRPr/>
          </a:p>
          <a:p>
            <a:pPr indent="-114300" lvl="0" marL="228600" marR="0" rtl="0" algn="l">
              <a:lnSpc>
                <a:spcPct val="90000"/>
              </a:lnSpc>
              <a:spcBef>
                <a:spcPts val="1000"/>
              </a:spcBef>
              <a:spcAft>
                <a:spcPts val="0"/>
              </a:spcAft>
              <a:buClr>
                <a:schemeClr val="dk1"/>
              </a:buClr>
              <a:buSzPts val="1800"/>
              <a:buFont typeface="Noto Sans Symbols"/>
              <a:buChar char="⮚"/>
            </a:pPr>
            <a:r>
              <a:rPr lang="en-US" sz="1800">
                <a:latin typeface="Calibri"/>
                <a:ea typeface="Calibri"/>
                <a:cs typeface="Calibri"/>
                <a:sym typeface="Calibri"/>
              </a:rPr>
              <a:t>Statements help you build a logical flow in the program. With the help of statements, you can:</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Initialize variables and objects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Take the input</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Call a method of a class</a:t>
            </a:r>
            <a:endParaRPr/>
          </a:p>
          <a:p>
            <a:pPr indent="-88900" lvl="1" marL="685800" rtl="0" algn="just">
              <a:lnSpc>
                <a:spcPct val="90000"/>
              </a:lnSpc>
              <a:spcBef>
                <a:spcPts val="1700"/>
              </a:spcBef>
              <a:spcAft>
                <a:spcPts val="0"/>
              </a:spcAft>
              <a:buSzPts val="1400"/>
              <a:buChar char="•"/>
            </a:pPr>
            <a:r>
              <a:rPr lang="en-US" sz="1400">
                <a:latin typeface="Calibri"/>
                <a:ea typeface="Calibri"/>
                <a:cs typeface="Calibri"/>
                <a:sym typeface="Calibri"/>
              </a:rPr>
              <a:t>Display the output</a:t>
            </a:r>
            <a:endParaRPr/>
          </a:p>
          <a:p>
            <a:pPr indent="0" lvl="1" marL="685800" rtl="0" algn="just">
              <a:lnSpc>
                <a:spcPct val="90000"/>
              </a:lnSpc>
              <a:spcBef>
                <a:spcPts val="1700"/>
              </a:spcBef>
              <a:spcAft>
                <a:spcPts val="0"/>
              </a:spcAft>
              <a:buSzPts val="2000"/>
              <a:buNone/>
            </a:pPr>
            <a:r>
              <a:t/>
            </a:r>
            <a:endParaRPr sz="2000">
              <a:latin typeface="Calibri"/>
              <a:ea typeface="Calibri"/>
              <a:cs typeface="Calibri"/>
              <a:sym typeface="Calibri"/>
            </a:endParaRPr>
          </a:p>
        </p:txBody>
      </p:sp>
      <p:sp>
        <p:nvSpPr>
          <p:cNvPr id="63" name="Google Shape;63;p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4" name="Google Shape;64;p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5" name="Google Shape;65;p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Boxing and Unboxing 2-6 </a:t>
            </a:r>
            <a:endParaRPr>
              <a:latin typeface="Calibri"/>
              <a:ea typeface="Calibri"/>
              <a:cs typeface="Calibri"/>
              <a:sym typeface="Calibri"/>
            </a:endParaRPr>
          </a:p>
        </p:txBody>
      </p:sp>
      <p:sp>
        <p:nvSpPr>
          <p:cNvPr id="634" name="Google Shape;634;p5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rtl="0" algn="l">
              <a:lnSpc>
                <a:spcPct val="90000"/>
              </a:lnSpc>
              <a:spcBef>
                <a:spcPts val="0"/>
              </a:spcBef>
              <a:spcAft>
                <a:spcPts val="0"/>
              </a:spcAft>
              <a:buSzPts val="2000"/>
              <a:buChar char="⮚"/>
            </a:pPr>
            <a:r>
              <a:rPr lang="en-US" sz="2000">
                <a:latin typeface="Calibri"/>
                <a:ea typeface="Calibri"/>
                <a:cs typeface="Calibri"/>
                <a:sym typeface="Calibri"/>
              </a:rPr>
              <a:t>The syntax for boxing is as follows:</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1800"/>
              <a:buNone/>
            </a:pPr>
            <a:r>
              <a:t/>
            </a:r>
            <a:endParaRPr sz="1800">
              <a:latin typeface="Calibri"/>
              <a:ea typeface="Calibri"/>
              <a:cs typeface="Calibri"/>
              <a:sym typeface="Calibri"/>
            </a:endParaRPr>
          </a:p>
          <a:p>
            <a:pPr indent="400050" lvl="0" marL="0" rtl="0" algn="l">
              <a:lnSpc>
                <a:spcPct val="90000"/>
              </a:lnSpc>
              <a:spcBef>
                <a:spcPts val="1000"/>
              </a:spcBef>
              <a:spcAft>
                <a:spcPts val="0"/>
              </a:spcAft>
              <a:buSzPts val="1800"/>
              <a:buNone/>
            </a:pPr>
            <a:r>
              <a:rPr lang="en-US" sz="1800">
                <a:latin typeface="Calibri"/>
                <a:ea typeface="Calibri"/>
                <a:cs typeface="Calibri"/>
                <a:sym typeface="Calibri"/>
              </a:rPr>
              <a:t>where,</a:t>
            </a:r>
            <a:endParaRPr/>
          </a:p>
          <a:p>
            <a:pPr indent="-342900" lvl="1" marL="800100" rtl="0" algn="l">
              <a:lnSpc>
                <a:spcPct val="90000"/>
              </a:lnSpc>
              <a:spcBef>
                <a:spcPts val="500"/>
              </a:spcBef>
              <a:spcAft>
                <a:spcPts val="0"/>
              </a:spcAft>
              <a:buClr>
                <a:srgbClr val="004E4C"/>
              </a:buClr>
              <a:buSzPts val="1600"/>
              <a:buChar char="•"/>
            </a:pPr>
            <a:r>
              <a:rPr lang="en-US" sz="1600">
                <a:latin typeface="Courier New"/>
                <a:ea typeface="Courier New"/>
                <a:cs typeface="Courier New"/>
                <a:sym typeface="Courier New"/>
              </a:rPr>
              <a:t>object: </a:t>
            </a:r>
            <a:r>
              <a:rPr lang="en-US" sz="1600">
                <a:latin typeface="Calibri"/>
                <a:ea typeface="Calibri"/>
                <a:cs typeface="Calibri"/>
                <a:sym typeface="Calibri"/>
              </a:rPr>
              <a:t>Is the base class for all value types.</a:t>
            </a:r>
            <a:endParaRPr/>
          </a:p>
          <a:p>
            <a:pPr indent="-342900" lvl="1" marL="800100" rtl="0" algn="l">
              <a:lnSpc>
                <a:spcPct val="90000"/>
              </a:lnSpc>
              <a:spcBef>
                <a:spcPts val="500"/>
              </a:spcBef>
              <a:spcAft>
                <a:spcPts val="0"/>
              </a:spcAft>
              <a:buClr>
                <a:srgbClr val="004E4C"/>
              </a:buClr>
              <a:buSzPts val="1600"/>
              <a:buChar char="•"/>
            </a:pPr>
            <a:r>
              <a:rPr lang="en-US" sz="1600">
                <a:latin typeface="Courier New"/>
                <a:ea typeface="Courier New"/>
                <a:cs typeface="Courier New"/>
                <a:sym typeface="Courier New"/>
              </a:rPr>
              <a:t>instance of the object class</a:t>
            </a:r>
            <a:r>
              <a:rPr lang="en-US" sz="1600">
                <a:latin typeface="Calibri"/>
                <a:ea typeface="Calibri"/>
                <a:cs typeface="Calibri"/>
                <a:sym typeface="Calibri"/>
              </a:rPr>
              <a:t>: Is the name referencing the </a:t>
            </a:r>
            <a:r>
              <a:rPr lang="en-US" sz="1600">
                <a:latin typeface="Courier New"/>
                <a:ea typeface="Courier New"/>
                <a:cs typeface="Courier New"/>
                <a:sym typeface="Courier New"/>
              </a:rPr>
              <a:t>Object</a:t>
            </a:r>
            <a:r>
              <a:rPr lang="en-US" sz="1600">
                <a:latin typeface="Calibri"/>
                <a:ea typeface="Calibri"/>
                <a:cs typeface="Calibri"/>
                <a:sym typeface="Calibri"/>
              </a:rPr>
              <a:t> class.</a:t>
            </a:r>
            <a:endParaRPr/>
          </a:p>
          <a:p>
            <a:pPr indent="-342900" lvl="1" marL="800100" rtl="0" algn="l">
              <a:lnSpc>
                <a:spcPct val="90000"/>
              </a:lnSpc>
              <a:spcBef>
                <a:spcPts val="500"/>
              </a:spcBef>
              <a:spcAft>
                <a:spcPts val="0"/>
              </a:spcAft>
              <a:buClr>
                <a:srgbClr val="004E4C"/>
              </a:buClr>
              <a:buSzPts val="1600"/>
              <a:buChar char="•"/>
            </a:pPr>
            <a:r>
              <a:rPr lang="en-US" sz="1600">
                <a:latin typeface="Courier New"/>
                <a:ea typeface="Courier New"/>
                <a:cs typeface="Courier New"/>
                <a:sym typeface="Courier New"/>
              </a:rPr>
              <a:t>variable of value type</a:t>
            </a:r>
            <a:r>
              <a:rPr lang="en-US" sz="1600">
                <a:latin typeface="Calibri"/>
                <a:ea typeface="Calibri"/>
                <a:cs typeface="Calibri"/>
                <a:sym typeface="Calibri"/>
              </a:rPr>
              <a:t>: Is the identifier whose data type is of value type.</a:t>
            </a:r>
            <a:endParaRPr/>
          </a:p>
          <a:p>
            <a:pPr indent="0" lvl="0" marL="228600" rtl="0" algn="l">
              <a:lnSpc>
                <a:spcPct val="90000"/>
              </a:lnSpc>
              <a:spcBef>
                <a:spcPts val="1000"/>
              </a:spcBef>
              <a:spcAft>
                <a:spcPts val="0"/>
              </a:spcAft>
              <a:buSzPts val="1000"/>
              <a:buNone/>
            </a:pPr>
            <a:r>
              <a:t/>
            </a:r>
            <a:endParaRPr sz="100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The following code demonstrates the use of implicit boxing:</a:t>
            </a:r>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a:p>
            <a:pPr indent="-127000" lvl="0" marL="228600" rtl="0" algn="l">
              <a:lnSpc>
                <a:spcPct val="90000"/>
              </a:lnSpc>
              <a:spcBef>
                <a:spcPts val="1000"/>
              </a:spcBef>
              <a:spcAft>
                <a:spcPts val="0"/>
              </a:spcAft>
              <a:buSzPts val="2000"/>
              <a:buChar char="⮚"/>
            </a:pPr>
            <a:r>
              <a:rPr lang="en-US" sz="2000">
                <a:latin typeface="Calibri"/>
                <a:ea typeface="Calibri"/>
                <a:cs typeface="Calibri"/>
                <a:sym typeface="Calibri"/>
              </a:rPr>
              <a:t>In the code:</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Implicit boxing occurs when the value of </a:t>
            </a:r>
            <a:r>
              <a:rPr lang="en-US" sz="1800">
                <a:latin typeface="Courier New"/>
                <a:ea typeface="Courier New"/>
                <a:cs typeface="Courier New"/>
                <a:sym typeface="Courier New"/>
              </a:rPr>
              <a:t>double</a:t>
            </a:r>
            <a:r>
              <a:rPr lang="en-US" sz="1800">
                <a:latin typeface="Calibri"/>
                <a:ea typeface="Calibri"/>
                <a:cs typeface="Calibri"/>
                <a:sym typeface="Calibri"/>
              </a:rPr>
              <a:t> variable, </a:t>
            </a:r>
            <a:r>
              <a:rPr b="1" lang="en-US" sz="1800">
                <a:latin typeface="Courier New"/>
                <a:ea typeface="Courier New"/>
                <a:cs typeface="Courier New"/>
                <a:sym typeface="Courier New"/>
              </a:rPr>
              <a:t>area</a:t>
            </a:r>
            <a:r>
              <a:rPr b="1" lang="en-US" sz="1800">
                <a:latin typeface="Calibri"/>
                <a:ea typeface="Calibri"/>
                <a:cs typeface="Calibri"/>
                <a:sym typeface="Calibri"/>
              </a:rPr>
              <a:t>, </a:t>
            </a:r>
            <a:r>
              <a:rPr lang="en-US" sz="1800">
                <a:latin typeface="Calibri"/>
                <a:ea typeface="Calibri"/>
                <a:cs typeface="Calibri"/>
                <a:sym typeface="Calibri"/>
              </a:rPr>
              <a:t>is assigned to an object, </a:t>
            </a:r>
            <a:r>
              <a:rPr b="1" lang="en-US" sz="1800">
                <a:latin typeface="Courier New"/>
                <a:ea typeface="Courier New"/>
                <a:cs typeface="Courier New"/>
                <a:sym typeface="Courier New"/>
              </a:rPr>
              <a:t>boxed</a:t>
            </a:r>
            <a:r>
              <a:rPr lang="en-US" sz="1800">
                <a:latin typeface="Calibri"/>
                <a:ea typeface="Calibri"/>
                <a:cs typeface="Calibri"/>
                <a:sym typeface="Calibri"/>
              </a:rPr>
              <a:t>.</a:t>
            </a:r>
            <a:endParaRPr/>
          </a:p>
          <a:p>
            <a:pPr indent="0" lvl="2" marL="2114550" rtl="0" algn="l">
              <a:lnSpc>
                <a:spcPct val="90000"/>
              </a:lnSpc>
              <a:spcBef>
                <a:spcPts val="500"/>
              </a:spcBef>
              <a:spcAft>
                <a:spcPts val="0"/>
              </a:spcAft>
              <a:buClr>
                <a:srgbClr val="004E4C"/>
              </a:buClr>
              <a:buSzPts val="2000"/>
              <a:buNone/>
            </a:pPr>
            <a:r>
              <a:rPr lang="en-US">
                <a:latin typeface="Courier New"/>
                <a:ea typeface="Courier New"/>
                <a:cs typeface="Courier New"/>
                <a:sym typeface="Courier New"/>
              </a:rPr>
              <a:t>Area of the circle = 314</a:t>
            </a:r>
            <a:endParaRPr sz="1800">
              <a:latin typeface="Courier New"/>
              <a:ea typeface="Courier New"/>
              <a:cs typeface="Courier New"/>
              <a:sym typeface="Courier New"/>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a:p>
            <a:pPr indent="0" lvl="0" marL="228600" rtl="0" algn="l">
              <a:lnSpc>
                <a:spcPct val="90000"/>
              </a:lnSpc>
              <a:spcBef>
                <a:spcPts val="1000"/>
              </a:spcBef>
              <a:spcAft>
                <a:spcPts val="0"/>
              </a:spcAft>
              <a:buSzPts val="2000"/>
              <a:buNone/>
            </a:pPr>
            <a:r>
              <a:t/>
            </a:r>
            <a:endParaRPr sz="2000">
              <a:latin typeface="Calibri"/>
              <a:ea typeface="Calibri"/>
              <a:cs typeface="Calibri"/>
              <a:sym typeface="Calibri"/>
            </a:endParaRPr>
          </a:p>
        </p:txBody>
      </p:sp>
      <p:sp>
        <p:nvSpPr>
          <p:cNvPr id="635" name="Google Shape;635;p5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36" name="Google Shape;636;p5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37" name="Google Shape;637;p50"/>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38" name="Google Shape;638;p50"/>
          <p:cNvSpPr txBox="1"/>
          <p:nvPr/>
        </p:nvSpPr>
        <p:spPr>
          <a:xfrm>
            <a:off x="3657600" y="3925887"/>
            <a:ext cx="6172200" cy="990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int radius = 10;</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double area;</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area = 3.14 * radius * radius;</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object boxed = area;</a:t>
            </a:r>
            <a:endParaRPr b="0" i="0" sz="1600" u="none" cap="none" strike="noStrike">
              <a:solidFill>
                <a:schemeClr val="dk1"/>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Console.WriteLine(“Area of the circle = {0}”,boxed); </a:t>
            </a:r>
            <a:endParaRPr b="0" i="0" sz="1400" u="none" cap="none" strike="noStrike">
              <a:solidFill>
                <a:schemeClr val="dk1"/>
              </a:solidFill>
              <a:latin typeface="Courier New"/>
              <a:ea typeface="Courier New"/>
              <a:cs typeface="Courier New"/>
              <a:sym typeface="Courier New"/>
            </a:endParaRPr>
          </a:p>
        </p:txBody>
      </p:sp>
      <p:sp>
        <p:nvSpPr>
          <p:cNvPr id="639" name="Google Shape;639;p50"/>
          <p:cNvSpPr txBox="1"/>
          <p:nvPr/>
        </p:nvSpPr>
        <p:spPr>
          <a:xfrm>
            <a:off x="1981200" y="422275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40" name="Google Shape;640;p50"/>
          <p:cNvSpPr txBox="1"/>
          <p:nvPr/>
        </p:nvSpPr>
        <p:spPr>
          <a:xfrm>
            <a:off x="419100" y="5780088"/>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41" name="Google Shape;641;p50"/>
          <p:cNvSpPr txBox="1"/>
          <p:nvPr/>
        </p:nvSpPr>
        <p:spPr>
          <a:xfrm>
            <a:off x="2842734" y="1301435"/>
            <a:ext cx="8739666" cy="4572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object &lt;instance of the object class&gt; = &lt;variable of value type&gt;;</a:t>
            </a:r>
            <a:endParaRPr/>
          </a:p>
        </p:txBody>
      </p:sp>
      <p:sp>
        <p:nvSpPr>
          <p:cNvPr id="642" name="Google Shape;642;p50"/>
          <p:cNvSpPr txBox="1"/>
          <p:nvPr/>
        </p:nvSpPr>
        <p:spPr>
          <a:xfrm>
            <a:off x="1143000" y="133001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643" name="Google Shape;643;p5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Boxing and Unboxing 3-6 </a:t>
            </a:r>
            <a:endParaRPr>
              <a:latin typeface="Calibri"/>
              <a:ea typeface="Calibri"/>
              <a:cs typeface="Calibri"/>
              <a:sym typeface="Calibri"/>
            </a:endParaRPr>
          </a:p>
        </p:txBody>
      </p:sp>
      <p:sp>
        <p:nvSpPr>
          <p:cNvPr id="650" name="Google Shape;650;p5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The following code demonstrates the use of explicit boxing:</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p:txBody>
      </p:sp>
      <p:sp>
        <p:nvSpPr>
          <p:cNvPr id="651" name="Google Shape;651;p5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52" name="Google Shape;652;p5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53" name="Google Shape;653;p51"/>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54" name="Google Shape;654;p51"/>
          <p:cNvSpPr txBox="1"/>
          <p:nvPr/>
        </p:nvSpPr>
        <p:spPr>
          <a:xfrm>
            <a:off x="2133600" y="1912938"/>
            <a:ext cx="8153400" cy="1135062"/>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float radius = 4.5F;</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double circumference;</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circumference = 2 * 3.14 * radius;</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object boxed = (object)circumference;</a:t>
            </a:r>
            <a:endParaRPr b="0" i="0" sz="16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Console.WriteLine(“Circumference of the circle = {0}”, circumference);</a:t>
            </a:r>
            <a:endParaRPr b="0" i="0" sz="1600" u="none" cap="none" strike="noStrike">
              <a:solidFill>
                <a:schemeClr val="dk1"/>
              </a:solidFill>
              <a:latin typeface="Arial"/>
              <a:ea typeface="Arial"/>
              <a:cs typeface="Arial"/>
              <a:sym typeface="Arial"/>
            </a:endParaRPr>
          </a:p>
        </p:txBody>
      </p:sp>
      <p:sp>
        <p:nvSpPr>
          <p:cNvPr id="655" name="Google Shape;655;p51"/>
          <p:cNvSpPr txBox="1"/>
          <p:nvPr/>
        </p:nvSpPr>
        <p:spPr>
          <a:xfrm>
            <a:off x="2139724" y="1423988"/>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56" name="Google Shape;656;p51"/>
          <p:cNvSpPr/>
          <p:nvPr/>
        </p:nvSpPr>
        <p:spPr>
          <a:xfrm>
            <a:off x="2128838" y="2897188"/>
            <a:ext cx="8539162" cy="2717800"/>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000"/>
              <a:buFont typeface="Noto Sans Symbols"/>
              <a:buNone/>
            </a:pPr>
            <a:r>
              <a:rPr b="0" i="0" lang="en-US" sz="2000" u="none" cap="none" strike="noStrike">
                <a:solidFill>
                  <a:schemeClr val="dk1"/>
                </a:solidFill>
                <a:latin typeface="Calibri"/>
                <a:ea typeface="Calibri"/>
                <a:cs typeface="Calibri"/>
                <a:sym typeface="Calibri"/>
              </a:rPr>
              <a:t>In the code:</a:t>
            </a:r>
            <a:endParaRPr/>
          </a:p>
          <a:p>
            <a:pPr indent="0" lvl="1" marL="0" marR="0" rtl="0" algn="l">
              <a:lnSpc>
                <a:spcPct val="70000"/>
              </a:lnSpc>
              <a:spcBef>
                <a:spcPts val="1000"/>
              </a:spcBef>
              <a:spcAft>
                <a:spcPts val="0"/>
              </a:spcAft>
              <a:buClr>
                <a:schemeClr val="dk1"/>
              </a:buClr>
              <a:buSzPts val="2000"/>
              <a:buFont typeface="Noto Sans Symbols"/>
              <a:buNone/>
            </a:pPr>
            <a:r>
              <a:rPr b="0" i="0" lang="en-US" sz="2000" u="none" cap="none" strike="noStrike">
                <a:solidFill>
                  <a:schemeClr val="dk1"/>
                </a:solidFill>
                <a:latin typeface="Calibri"/>
                <a:ea typeface="Calibri"/>
                <a:cs typeface="Calibri"/>
                <a:sym typeface="Calibri"/>
              </a:rPr>
              <a:t>Explicit boxing occurs by casting the variable, </a:t>
            </a:r>
            <a:r>
              <a:rPr b="1" i="0" lang="en-US" sz="2000" u="none" cap="none" strike="noStrike">
                <a:solidFill>
                  <a:schemeClr val="dk1"/>
                </a:solidFill>
                <a:latin typeface="Courier New"/>
                <a:ea typeface="Courier New"/>
                <a:cs typeface="Courier New"/>
                <a:sym typeface="Courier New"/>
              </a:rPr>
              <a:t>circumference</a:t>
            </a:r>
            <a:r>
              <a:rPr b="0" i="0" lang="en-US" sz="2000" u="none" cap="none" strike="noStrike">
                <a:solidFill>
                  <a:schemeClr val="dk1"/>
                </a:solidFill>
                <a:latin typeface="Calibri"/>
                <a:ea typeface="Calibri"/>
                <a:cs typeface="Calibri"/>
                <a:sym typeface="Calibri"/>
              </a:rPr>
              <a:t>, which is assigned to object, </a:t>
            </a:r>
            <a:r>
              <a:rPr b="1" i="0" lang="en-US" sz="2000" u="none" cap="none" strike="noStrike">
                <a:solidFill>
                  <a:schemeClr val="dk1"/>
                </a:solidFill>
                <a:latin typeface="Courier New"/>
                <a:ea typeface="Courier New"/>
                <a:cs typeface="Courier New"/>
                <a:sym typeface="Courier New"/>
              </a:rPr>
              <a:t>boxed</a:t>
            </a:r>
            <a:r>
              <a:rPr b="0" i="0" lang="en-US" sz="2000" u="none" cap="none" strike="noStrike">
                <a:solidFill>
                  <a:schemeClr val="dk1"/>
                </a:solidFill>
                <a:latin typeface="Calibri"/>
                <a:ea typeface="Calibri"/>
                <a:cs typeface="Calibri"/>
                <a:sym typeface="Calibri"/>
              </a:rPr>
              <a:t>.</a:t>
            </a:r>
            <a:endParaRPr/>
          </a:p>
          <a:p>
            <a:pPr indent="0" lvl="1" marL="0" marR="0" rtl="0" algn="l">
              <a:lnSpc>
                <a:spcPct val="70000"/>
              </a:lnSpc>
              <a:spcBef>
                <a:spcPts val="10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1" marL="0" marR="0" rtl="0" algn="l">
              <a:lnSpc>
                <a:spcPct val="70000"/>
              </a:lnSpc>
              <a:spcBef>
                <a:spcPts val="10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0" lvl="1" marL="0" marR="0" rtl="0" algn="l">
              <a:lnSpc>
                <a:spcPct val="70000"/>
              </a:lnSpc>
              <a:spcBef>
                <a:spcPts val="1000"/>
              </a:spcBef>
              <a:spcAft>
                <a:spcPts val="0"/>
              </a:spcAft>
              <a:buClr>
                <a:schemeClr val="dk1"/>
              </a:buClr>
              <a:buSzPts val="2000"/>
              <a:buFont typeface="Noto Sans Symbols"/>
              <a:buNone/>
            </a:pPr>
            <a:r>
              <a:rPr b="0" i="0" lang="en-US" sz="2000" u="none" cap="none" strike="noStrike">
                <a:solidFill>
                  <a:schemeClr val="dk1"/>
                </a:solidFill>
                <a:latin typeface="Courier New"/>
                <a:ea typeface="Courier New"/>
                <a:cs typeface="Courier New"/>
                <a:sym typeface="Courier New"/>
              </a:rPr>
              <a:t>Circumference of the circle = 28.26</a:t>
            </a:r>
            <a:endParaRPr b="0" i="0" sz="2000" u="none" cap="none" strike="noStrike">
              <a:solidFill>
                <a:schemeClr val="dk1"/>
              </a:solidFill>
              <a:latin typeface="Calibri"/>
              <a:ea typeface="Calibri"/>
              <a:cs typeface="Calibri"/>
              <a:sym typeface="Calibri"/>
            </a:endParaRPr>
          </a:p>
          <a:p>
            <a:pPr indent="0" lvl="1" marL="0" marR="0" rtl="0" algn="l">
              <a:lnSpc>
                <a:spcPct val="70000"/>
              </a:lnSpc>
              <a:spcBef>
                <a:spcPts val="100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657" name="Google Shape;657;p51"/>
          <p:cNvSpPr txBox="1"/>
          <p:nvPr/>
        </p:nvSpPr>
        <p:spPr>
          <a:xfrm>
            <a:off x="2209800" y="441960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
        <p:nvSpPr>
          <p:cNvPr id="658" name="Google Shape;658;p5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Boxing and Unboxing 4-6 </a:t>
            </a:r>
            <a:endParaRPr>
              <a:latin typeface="Calibri"/>
              <a:ea typeface="Calibri"/>
              <a:cs typeface="Calibri"/>
              <a:sym typeface="Calibri"/>
            </a:endParaRPr>
          </a:p>
        </p:txBody>
      </p:sp>
      <p:sp>
        <p:nvSpPr>
          <p:cNvPr id="665" name="Google Shape;665;p5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342900" lvl="1" marL="342900" rtl="0" algn="l">
              <a:lnSpc>
                <a:spcPct val="90000"/>
              </a:lnSpc>
              <a:spcBef>
                <a:spcPts val="0"/>
              </a:spcBef>
              <a:spcAft>
                <a:spcPts val="0"/>
              </a:spcAft>
              <a:buClr>
                <a:srgbClr val="004E4C"/>
              </a:buClr>
              <a:buSzPts val="2000"/>
              <a:buFont typeface="Noto Sans Symbols"/>
              <a:buChar char="◆"/>
            </a:pPr>
            <a:r>
              <a:rPr lang="en-US" sz="2000">
                <a:latin typeface="Calibri"/>
                <a:ea typeface="Calibri"/>
                <a:cs typeface="Calibri"/>
                <a:sym typeface="Calibri"/>
              </a:rPr>
              <a:t>Unboxing refers to converting a reference type to a value type. </a:t>
            </a:r>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stored value inside an object is unboxed to the value type. </a:t>
            </a:r>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object type must be of the destination value type. This is explicit conversion, without which the program will give an error. </a:t>
            </a:r>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following figure illustrates with an analogy the concept of unboxing:</a:t>
            </a:r>
            <a:endParaRPr/>
          </a:p>
          <a:p>
            <a:pPr indent="0" lvl="0" marL="228600" rtl="0" algn="l">
              <a:lnSpc>
                <a:spcPct val="90000"/>
              </a:lnSpc>
              <a:spcBef>
                <a:spcPts val="1000"/>
              </a:spcBef>
              <a:spcAft>
                <a:spcPts val="0"/>
              </a:spcAft>
              <a:buSzPts val="2800"/>
              <a:buNone/>
            </a:pPr>
            <a:r>
              <a:t/>
            </a:r>
            <a:endParaRPr>
              <a:latin typeface="Calibri"/>
              <a:ea typeface="Calibri"/>
              <a:cs typeface="Calibri"/>
              <a:sym typeface="Calibri"/>
            </a:endParaRPr>
          </a:p>
          <a:p>
            <a:pPr indent="0" lvl="0" marL="228600" rtl="0" algn="l">
              <a:lnSpc>
                <a:spcPct val="90000"/>
              </a:lnSpc>
              <a:spcBef>
                <a:spcPts val="1000"/>
              </a:spcBef>
              <a:spcAft>
                <a:spcPts val="0"/>
              </a:spcAft>
              <a:buSzPts val="2800"/>
              <a:buNone/>
            </a:pPr>
            <a:r>
              <a:t/>
            </a:r>
            <a:endParaRPr>
              <a:latin typeface="Calibri"/>
              <a:ea typeface="Calibri"/>
              <a:cs typeface="Calibri"/>
              <a:sym typeface="Calibri"/>
            </a:endParaRPr>
          </a:p>
          <a:p>
            <a:pPr indent="-190500" lvl="1" marL="342900" rtl="0" algn="l">
              <a:lnSpc>
                <a:spcPct val="90000"/>
              </a:lnSpc>
              <a:spcBef>
                <a:spcPts val="500"/>
              </a:spcBef>
              <a:spcAft>
                <a:spcPts val="0"/>
              </a:spcAft>
              <a:buClr>
                <a:srgbClr val="004E4C"/>
              </a:buClr>
              <a:buSzPts val="2400"/>
              <a:buFont typeface="Noto Sans Symbols"/>
              <a:buNone/>
            </a:pPr>
            <a:r>
              <a:t/>
            </a:r>
            <a:endParaRPr>
              <a:latin typeface="Calibri"/>
              <a:ea typeface="Calibri"/>
              <a:cs typeface="Calibri"/>
              <a:sym typeface="Calibri"/>
            </a:endParaRPr>
          </a:p>
          <a:p>
            <a:pPr indent="-342900" lvl="1" marL="342900" rtl="0" algn="l">
              <a:lnSpc>
                <a:spcPct val="90000"/>
              </a:lnSpc>
              <a:spcBef>
                <a:spcPts val="500"/>
              </a:spcBef>
              <a:spcAft>
                <a:spcPts val="0"/>
              </a:spcAft>
              <a:buClr>
                <a:srgbClr val="004E4C"/>
              </a:buClr>
              <a:buSzPts val="2000"/>
              <a:buFont typeface="Noto Sans Symbols"/>
              <a:buChar char="◆"/>
            </a:pPr>
            <a:r>
              <a:rPr lang="en-US" sz="2000">
                <a:latin typeface="Calibri"/>
                <a:ea typeface="Calibri"/>
                <a:cs typeface="Calibri"/>
                <a:sym typeface="Calibri"/>
              </a:rPr>
              <a:t>The syntax for unboxing is as follows:</a:t>
            </a:r>
            <a:endParaRPr/>
          </a:p>
          <a:p>
            <a:pPr indent="-215900" lvl="1" marL="342900" rtl="0" algn="l">
              <a:lnSpc>
                <a:spcPct val="90000"/>
              </a:lnSpc>
              <a:spcBef>
                <a:spcPts val="500"/>
              </a:spcBef>
              <a:spcAft>
                <a:spcPts val="0"/>
              </a:spcAft>
              <a:buClr>
                <a:srgbClr val="004E4C"/>
              </a:buClr>
              <a:buSzPts val="2000"/>
              <a:buFont typeface="Noto Sans Symbols"/>
              <a:buNone/>
            </a:pPr>
            <a:r>
              <a:t/>
            </a:r>
            <a:endParaRPr sz="2000">
              <a:latin typeface="Calibri"/>
              <a:ea typeface="Calibri"/>
              <a:cs typeface="Calibri"/>
              <a:sym typeface="Calibri"/>
            </a:endParaRPr>
          </a:p>
          <a:p>
            <a:pPr indent="-215900" lvl="1" marL="342900" rtl="0" algn="l">
              <a:lnSpc>
                <a:spcPct val="90000"/>
              </a:lnSpc>
              <a:spcBef>
                <a:spcPts val="500"/>
              </a:spcBef>
              <a:spcAft>
                <a:spcPts val="0"/>
              </a:spcAft>
              <a:buClr>
                <a:srgbClr val="004E4C"/>
              </a:buClr>
              <a:buSzPts val="2000"/>
              <a:buFont typeface="Noto Sans Symbols"/>
              <a:buNone/>
            </a:pPr>
            <a:r>
              <a:t/>
            </a:r>
            <a:endParaRPr sz="2000">
              <a:latin typeface="Calibri"/>
              <a:ea typeface="Calibri"/>
              <a:cs typeface="Calibri"/>
              <a:sym typeface="Calibri"/>
            </a:endParaRPr>
          </a:p>
          <a:p>
            <a:pPr indent="-114300" lvl="0" marL="228600" rtl="0" algn="l">
              <a:lnSpc>
                <a:spcPct val="90000"/>
              </a:lnSpc>
              <a:spcBef>
                <a:spcPts val="1000"/>
              </a:spcBef>
              <a:spcAft>
                <a:spcPts val="0"/>
              </a:spcAft>
              <a:buSzPts val="1800"/>
              <a:buChar char="⮚"/>
            </a:pPr>
            <a:r>
              <a:rPr lang="en-US" sz="1800">
                <a:latin typeface="Calibri"/>
                <a:ea typeface="Calibri"/>
                <a:cs typeface="Calibri"/>
                <a:sym typeface="Calibri"/>
              </a:rPr>
              <a:t>where,</a:t>
            </a:r>
            <a:endParaRPr/>
          </a:p>
          <a:p>
            <a:pPr indent="-342900" lvl="1" marL="800100" rtl="0" algn="l">
              <a:lnSpc>
                <a:spcPct val="90000"/>
              </a:lnSpc>
              <a:spcBef>
                <a:spcPts val="500"/>
              </a:spcBef>
              <a:spcAft>
                <a:spcPts val="0"/>
              </a:spcAft>
              <a:buClr>
                <a:srgbClr val="004E4C"/>
              </a:buClr>
              <a:buSzPts val="1400"/>
              <a:buChar char="•"/>
            </a:pPr>
            <a:r>
              <a:rPr lang="en-US" sz="1400">
                <a:latin typeface="Courier New"/>
                <a:ea typeface="Courier New"/>
                <a:cs typeface="Courier New"/>
                <a:sym typeface="Courier New"/>
              </a:rPr>
              <a:t>target value type: </a:t>
            </a:r>
            <a:r>
              <a:rPr lang="en-US" sz="1400">
                <a:latin typeface="Calibri"/>
                <a:ea typeface="Calibri"/>
                <a:cs typeface="Calibri"/>
                <a:sym typeface="Calibri"/>
              </a:rPr>
              <a:t>Is the resultant data type.</a:t>
            </a:r>
            <a:endParaRPr/>
          </a:p>
          <a:p>
            <a:pPr indent="-342900" lvl="1" marL="800100" rtl="0" algn="l">
              <a:lnSpc>
                <a:spcPct val="90000"/>
              </a:lnSpc>
              <a:spcBef>
                <a:spcPts val="500"/>
              </a:spcBef>
              <a:spcAft>
                <a:spcPts val="0"/>
              </a:spcAft>
              <a:buClr>
                <a:srgbClr val="004E4C"/>
              </a:buClr>
              <a:buSzPts val="1400"/>
              <a:buChar char="•"/>
            </a:pPr>
            <a:r>
              <a:rPr lang="en-US" sz="1400">
                <a:latin typeface="Courier New"/>
                <a:ea typeface="Courier New"/>
                <a:cs typeface="Courier New"/>
                <a:sym typeface="Courier New"/>
              </a:rPr>
              <a:t>variable name: </a:t>
            </a:r>
            <a:r>
              <a:rPr lang="en-US" sz="1400">
                <a:latin typeface="Calibri"/>
                <a:ea typeface="Calibri"/>
                <a:cs typeface="Calibri"/>
                <a:sym typeface="Calibri"/>
              </a:rPr>
              <a:t>Is the name of the variable of value type.</a:t>
            </a:r>
            <a:endParaRPr/>
          </a:p>
          <a:p>
            <a:pPr indent="-342900" lvl="1" marL="800100" rtl="0" algn="l">
              <a:lnSpc>
                <a:spcPct val="90000"/>
              </a:lnSpc>
              <a:spcBef>
                <a:spcPts val="500"/>
              </a:spcBef>
              <a:spcAft>
                <a:spcPts val="0"/>
              </a:spcAft>
              <a:buClr>
                <a:srgbClr val="004E4C"/>
              </a:buClr>
              <a:buSzPts val="1400"/>
              <a:buChar char="•"/>
            </a:pPr>
            <a:r>
              <a:rPr lang="en-US" sz="1400">
                <a:latin typeface="Courier New"/>
                <a:ea typeface="Courier New"/>
                <a:cs typeface="Courier New"/>
                <a:sym typeface="Courier New"/>
              </a:rPr>
              <a:t>target value type: </a:t>
            </a:r>
            <a:r>
              <a:rPr lang="en-US" sz="1400">
                <a:latin typeface="Calibri"/>
                <a:ea typeface="Calibri"/>
                <a:cs typeface="Calibri"/>
                <a:sym typeface="Calibri"/>
              </a:rPr>
              <a:t>Is the resultant value type in parentheses.</a:t>
            </a:r>
            <a:endParaRPr/>
          </a:p>
          <a:p>
            <a:pPr indent="-342900" lvl="1" marL="800100" rtl="0" algn="l">
              <a:lnSpc>
                <a:spcPct val="90000"/>
              </a:lnSpc>
              <a:spcBef>
                <a:spcPts val="500"/>
              </a:spcBef>
              <a:spcAft>
                <a:spcPts val="0"/>
              </a:spcAft>
              <a:buClr>
                <a:srgbClr val="004E4C"/>
              </a:buClr>
              <a:buSzPts val="1400"/>
              <a:buChar char="•"/>
            </a:pPr>
            <a:r>
              <a:rPr lang="en-US" sz="1400">
                <a:latin typeface="Courier New"/>
                <a:ea typeface="Courier New"/>
                <a:cs typeface="Courier New"/>
                <a:sym typeface="Courier New"/>
              </a:rPr>
              <a:t>object type: </a:t>
            </a:r>
            <a:r>
              <a:rPr lang="en-US" sz="1400">
                <a:latin typeface="Calibri"/>
                <a:ea typeface="Calibri"/>
                <a:cs typeface="Calibri"/>
                <a:sym typeface="Calibri"/>
              </a:rPr>
              <a:t>Is the reference name of the Object class.</a:t>
            </a:r>
            <a:endParaRPr/>
          </a:p>
          <a:p>
            <a:pPr indent="-215900" lvl="1" marL="342900" rtl="0" algn="l">
              <a:lnSpc>
                <a:spcPct val="90000"/>
              </a:lnSpc>
              <a:spcBef>
                <a:spcPts val="500"/>
              </a:spcBef>
              <a:spcAft>
                <a:spcPts val="0"/>
              </a:spcAft>
              <a:buClr>
                <a:srgbClr val="004E4C"/>
              </a:buClr>
              <a:buSzPts val="2000"/>
              <a:buFont typeface="Noto Sans Symbols"/>
              <a:buNone/>
            </a:pPr>
            <a:r>
              <a:t/>
            </a:r>
            <a:endParaRPr sz="2000">
              <a:latin typeface="Calibri"/>
              <a:ea typeface="Calibri"/>
              <a:cs typeface="Calibri"/>
              <a:sym typeface="Calibri"/>
            </a:endParaRPr>
          </a:p>
          <a:p>
            <a:pPr indent="-342900" lvl="1" marL="342900" rtl="0" algn="l">
              <a:lnSpc>
                <a:spcPct val="90000"/>
              </a:lnSpc>
              <a:spcBef>
                <a:spcPts val="500"/>
              </a:spcBef>
              <a:spcAft>
                <a:spcPts val="0"/>
              </a:spcAft>
              <a:buClr>
                <a:srgbClr val="004E4C"/>
              </a:buClr>
              <a:buSzPts val="2000"/>
              <a:buNone/>
            </a:pPr>
            <a:r>
              <a:rPr lang="en-US" sz="2000">
                <a:latin typeface="Courier New"/>
                <a:ea typeface="Courier New"/>
                <a:cs typeface="Courier New"/>
                <a:sym typeface="Courier New"/>
              </a:rPr>
              <a:t>    </a:t>
            </a:r>
            <a:endParaRPr>
              <a:latin typeface="Calibri"/>
              <a:ea typeface="Calibri"/>
              <a:cs typeface="Calibri"/>
              <a:sym typeface="Calibri"/>
            </a:endParaRPr>
          </a:p>
          <a:p>
            <a:pPr indent="0" lvl="0" marL="228600" rtl="0" algn="l">
              <a:lnSpc>
                <a:spcPct val="90000"/>
              </a:lnSpc>
              <a:spcBef>
                <a:spcPts val="1000"/>
              </a:spcBef>
              <a:spcAft>
                <a:spcPts val="0"/>
              </a:spcAft>
              <a:buSzPts val="2400"/>
              <a:buNone/>
            </a:pPr>
            <a:r>
              <a:t/>
            </a:r>
            <a:endParaRPr sz="2400">
              <a:latin typeface="Calibri"/>
              <a:ea typeface="Calibri"/>
              <a:cs typeface="Calibri"/>
              <a:sym typeface="Calibri"/>
            </a:endParaRPr>
          </a:p>
        </p:txBody>
      </p:sp>
      <p:sp>
        <p:nvSpPr>
          <p:cNvPr id="666" name="Google Shape;666;p5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67" name="Google Shape;667;p5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68" name="Google Shape;668;p52"/>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pic>
        <p:nvPicPr>
          <p:cNvPr descr="Capture310.PNG" id="669" name="Google Shape;669;p52"/>
          <p:cNvPicPr preferRelativeResize="0"/>
          <p:nvPr/>
        </p:nvPicPr>
        <p:blipFill rotWithShape="1">
          <a:blip r:embed="rId3">
            <a:alphaModFix/>
          </a:blip>
          <a:srcRect b="0" l="0" r="0" t="0"/>
          <a:stretch/>
        </p:blipFill>
        <p:spPr>
          <a:xfrm>
            <a:off x="4686300" y="2514600"/>
            <a:ext cx="3048000" cy="1436688"/>
          </a:xfrm>
          <a:prstGeom prst="rect">
            <a:avLst/>
          </a:prstGeom>
          <a:noFill/>
          <a:ln>
            <a:noFill/>
          </a:ln>
        </p:spPr>
      </p:pic>
      <p:sp>
        <p:nvSpPr>
          <p:cNvPr id="670" name="Google Shape;670;p52"/>
          <p:cNvSpPr txBox="1"/>
          <p:nvPr/>
        </p:nvSpPr>
        <p:spPr>
          <a:xfrm>
            <a:off x="2133600" y="4481513"/>
            <a:ext cx="8763000" cy="4572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800"/>
              <a:buFont typeface="Noto Sans Symbols"/>
              <a:buNone/>
            </a:pPr>
            <a:r>
              <a:rPr b="0" i="0" lang="en-US" sz="1800" u="none" cap="none" strike="noStrike">
                <a:solidFill>
                  <a:schemeClr val="dk1"/>
                </a:solidFill>
                <a:latin typeface="Courier New"/>
                <a:ea typeface="Courier New"/>
                <a:cs typeface="Courier New"/>
                <a:sym typeface="Courier New"/>
              </a:rPr>
              <a:t>&lt;target value type&gt;&lt;variable name&gt; = (target value type) &lt;object type&gt;;</a:t>
            </a:r>
            <a:endParaRPr/>
          </a:p>
        </p:txBody>
      </p:sp>
      <p:sp>
        <p:nvSpPr>
          <p:cNvPr id="671" name="Google Shape;671;p5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Boxing and Unboxing 5-6 </a:t>
            </a:r>
            <a:endParaRPr>
              <a:latin typeface="Calibri"/>
              <a:ea typeface="Calibri"/>
              <a:cs typeface="Calibri"/>
              <a:sym typeface="Calibri"/>
            </a:endParaRPr>
          </a:p>
        </p:txBody>
      </p:sp>
      <p:sp>
        <p:nvSpPr>
          <p:cNvPr id="678" name="Google Shape;678;p5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demonstrates the use of unboxing while calculating the area of the rectangle: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14300" lvl="1" marL="685800" rtl="0" algn="l">
              <a:lnSpc>
                <a:spcPct val="90000"/>
              </a:lnSpc>
              <a:spcBef>
                <a:spcPts val="500"/>
              </a:spcBef>
              <a:spcAft>
                <a:spcPts val="0"/>
              </a:spcAft>
              <a:buSzPts val="1800"/>
              <a:buChar char="•"/>
            </a:pPr>
            <a:r>
              <a:rPr lang="en-US" sz="1800">
                <a:latin typeface="Calibri"/>
                <a:ea typeface="Calibri"/>
                <a:cs typeface="Calibri"/>
                <a:sym typeface="Calibri"/>
              </a:rPr>
              <a:t>Boxing is done when the value of the variable </a:t>
            </a:r>
            <a:r>
              <a:rPr b="1" lang="en-US" sz="1800">
                <a:latin typeface="Courier New"/>
                <a:ea typeface="Courier New"/>
                <a:cs typeface="Courier New"/>
                <a:sym typeface="Courier New"/>
              </a:rPr>
              <a:t>area </a:t>
            </a:r>
            <a:r>
              <a:rPr lang="en-US" sz="1800">
                <a:latin typeface="Calibri"/>
                <a:ea typeface="Calibri"/>
                <a:cs typeface="Calibri"/>
                <a:sym typeface="Calibri"/>
              </a:rPr>
              <a:t>is assigned to an object, </a:t>
            </a:r>
            <a:r>
              <a:rPr b="1" lang="en-US" sz="1800">
                <a:latin typeface="Courier New"/>
                <a:ea typeface="Courier New"/>
                <a:cs typeface="Courier New"/>
                <a:sym typeface="Courier New"/>
              </a:rPr>
              <a:t>boxed</a:t>
            </a:r>
            <a:r>
              <a:rPr b="1" lang="en-US" sz="1800">
                <a:latin typeface="Calibri"/>
                <a:ea typeface="Calibri"/>
                <a:cs typeface="Calibri"/>
                <a:sym typeface="Calibri"/>
              </a:rPr>
              <a:t>. </a:t>
            </a:r>
            <a:r>
              <a:rPr lang="en-US" sz="1800">
                <a:latin typeface="Calibri"/>
                <a:ea typeface="Calibri"/>
                <a:cs typeface="Calibri"/>
                <a:sym typeface="Calibri"/>
              </a:rPr>
              <a:t>However, when the value of the object, boxed, is to be assigned to </a:t>
            </a:r>
            <a:r>
              <a:rPr b="1" lang="en-US" sz="1800">
                <a:latin typeface="Courier New"/>
                <a:ea typeface="Courier New"/>
                <a:cs typeface="Courier New"/>
                <a:sym typeface="Courier New"/>
              </a:rPr>
              <a:t>num</a:t>
            </a:r>
            <a:r>
              <a:rPr lang="en-US" sz="1800">
                <a:latin typeface="Calibri"/>
                <a:ea typeface="Calibri"/>
                <a:cs typeface="Calibri"/>
                <a:sym typeface="Calibri"/>
              </a:rPr>
              <a:t>, unboxing is done explicitly because </a:t>
            </a:r>
            <a:r>
              <a:rPr b="1" lang="en-US" sz="1800">
                <a:latin typeface="Courier New"/>
                <a:ea typeface="Courier New"/>
                <a:cs typeface="Courier New"/>
                <a:sym typeface="Courier New"/>
              </a:rPr>
              <a:t>boxed</a:t>
            </a:r>
            <a:r>
              <a:rPr b="1" lang="en-US" sz="1800">
                <a:latin typeface="Calibri"/>
                <a:ea typeface="Calibri"/>
                <a:cs typeface="Calibri"/>
                <a:sym typeface="Calibri"/>
              </a:rPr>
              <a:t> </a:t>
            </a:r>
            <a:r>
              <a:rPr lang="en-US" sz="1800">
                <a:latin typeface="Calibri"/>
                <a:ea typeface="Calibri"/>
                <a:cs typeface="Calibri"/>
                <a:sym typeface="Calibri"/>
              </a:rPr>
              <a:t>is a reference type and</a:t>
            </a:r>
            <a:r>
              <a:rPr b="1" lang="en-US" sz="1800">
                <a:latin typeface="Calibri"/>
                <a:ea typeface="Calibri"/>
                <a:cs typeface="Calibri"/>
                <a:sym typeface="Calibri"/>
              </a:rPr>
              <a:t> </a:t>
            </a:r>
            <a:r>
              <a:rPr b="1" lang="en-US" sz="1800">
                <a:latin typeface="Courier New"/>
                <a:ea typeface="Courier New"/>
                <a:cs typeface="Courier New"/>
                <a:sym typeface="Courier New"/>
              </a:rPr>
              <a:t>num </a:t>
            </a:r>
            <a:r>
              <a:rPr lang="en-US" sz="1800">
                <a:latin typeface="Calibri"/>
                <a:ea typeface="Calibri"/>
                <a:cs typeface="Calibri"/>
                <a:sym typeface="Calibri"/>
              </a:rPr>
              <a:t>is</a:t>
            </a:r>
            <a:r>
              <a:rPr b="1" lang="en-US" sz="1800">
                <a:latin typeface="Calibri"/>
                <a:ea typeface="Calibri"/>
                <a:cs typeface="Calibri"/>
                <a:sym typeface="Calibri"/>
              </a:rPr>
              <a:t> </a:t>
            </a:r>
            <a:r>
              <a:rPr lang="en-US" sz="1800">
                <a:latin typeface="Calibri"/>
                <a:ea typeface="Calibri"/>
                <a:cs typeface="Calibri"/>
                <a:sym typeface="Calibri"/>
              </a:rPr>
              <a:t>a value type.</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679" name="Google Shape;679;p5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80" name="Google Shape;680;p5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81" name="Google Shape;681;p53"/>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82" name="Google Shape;682;p53"/>
          <p:cNvSpPr txBox="1"/>
          <p:nvPr/>
        </p:nvSpPr>
        <p:spPr>
          <a:xfrm>
            <a:off x="2220913" y="165576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83" name="Google Shape;683;p53"/>
          <p:cNvSpPr txBox="1"/>
          <p:nvPr/>
        </p:nvSpPr>
        <p:spPr>
          <a:xfrm>
            <a:off x="2220913" y="2108518"/>
            <a:ext cx="7118350" cy="1371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int length = 10;</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int breadth = 20;</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int area;</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area = length * breadth;</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object boxed = area;</a:t>
            </a:r>
            <a:endParaRPr b="0" i="0" sz="1400" u="none" cap="none" strike="noStrike">
              <a:solidFill>
                <a:schemeClr val="dk1"/>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int num = (int)boxed;</a:t>
            </a:r>
            <a:endParaRPr b="0" i="0" sz="1400" u="none" cap="none" strike="noStrike">
              <a:solidFill>
                <a:schemeClr val="dk1"/>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Console.WriteLine(“Area of the rectangle= {0}”, num);  </a:t>
            </a:r>
            <a:endParaRPr b="0" i="0" sz="1400" u="none" cap="none" strike="noStrike">
              <a:solidFill>
                <a:schemeClr val="dk1"/>
              </a:solidFill>
              <a:latin typeface="Courier New"/>
              <a:ea typeface="Courier New"/>
              <a:cs typeface="Courier New"/>
              <a:sym typeface="Courier New"/>
            </a:endParaRPr>
          </a:p>
        </p:txBody>
      </p:sp>
      <p:sp>
        <p:nvSpPr>
          <p:cNvPr id="684" name="Google Shape;684;p5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Boxing and Unboxing 6-6 </a:t>
            </a:r>
            <a:endParaRPr>
              <a:latin typeface="Calibri"/>
              <a:ea typeface="Calibri"/>
              <a:cs typeface="Calibri"/>
              <a:sym typeface="Calibri"/>
            </a:endParaRPr>
          </a:p>
        </p:txBody>
      </p:sp>
      <p:sp>
        <p:nvSpPr>
          <p:cNvPr id="691" name="Google Shape;691;p5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7000" lvl="0" marL="228600" marR="0" rtl="0" algn="l">
              <a:lnSpc>
                <a:spcPct val="90000"/>
              </a:lnSpc>
              <a:spcBef>
                <a:spcPts val="0"/>
              </a:spcBef>
              <a:spcAft>
                <a:spcPts val="0"/>
              </a:spcAft>
              <a:buClr>
                <a:schemeClr val="dk1"/>
              </a:buClr>
              <a:buSzPts val="2000"/>
              <a:buFont typeface="Noto Sans Symbols"/>
              <a:buChar char="⮚"/>
            </a:pPr>
            <a:r>
              <a:rPr lang="en-US" sz="2000">
                <a:latin typeface="Calibri"/>
                <a:ea typeface="Calibri"/>
                <a:cs typeface="Calibri"/>
                <a:sym typeface="Calibri"/>
              </a:rPr>
              <a:t>The following code demonstrates how boxing and unboxing occur:</a:t>
            </a:r>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In the code:</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The </a:t>
            </a:r>
            <a:r>
              <a:rPr lang="en-US" sz="1400">
                <a:latin typeface="Courier New"/>
                <a:ea typeface="Courier New"/>
                <a:cs typeface="Courier New"/>
                <a:sym typeface="Courier New"/>
              </a:rPr>
              <a:t>Main()</a:t>
            </a:r>
            <a:r>
              <a:rPr lang="en-US" sz="1400">
                <a:latin typeface="Calibri"/>
                <a:ea typeface="Calibri"/>
                <a:cs typeface="Calibri"/>
                <a:sym typeface="Calibri"/>
              </a:rPr>
              <a:t>method calculates the square of the specified value. </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Boxing occurs when the variable </a:t>
            </a:r>
            <a:r>
              <a:rPr b="1" lang="en-US" sz="1400">
                <a:latin typeface="Courier New"/>
                <a:ea typeface="Courier New"/>
                <a:cs typeface="Courier New"/>
                <a:sym typeface="Courier New"/>
              </a:rPr>
              <a:t>num</a:t>
            </a:r>
            <a:r>
              <a:rPr lang="en-US" sz="1400">
                <a:latin typeface="Calibri"/>
                <a:ea typeface="Calibri"/>
                <a:cs typeface="Calibri"/>
                <a:sym typeface="Calibri"/>
              </a:rPr>
              <a:t>, which is of value type, is passed to the </a:t>
            </a:r>
            <a:r>
              <a:rPr b="1" lang="en-US" sz="1400">
                <a:latin typeface="Courier New"/>
                <a:ea typeface="Courier New"/>
                <a:cs typeface="Courier New"/>
                <a:sym typeface="Courier New"/>
              </a:rPr>
              <a:t>Square()</a:t>
            </a:r>
            <a:r>
              <a:rPr b="1" lang="en-US" sz="1400">
                <a:latin typeface="Calibri"/>
                <a:ea typeface="Calibri"/>
                <a:cs typeface="Calibri"/>
                <a:sym typeface="Calibri"/>
              </a:rPr>
              <a:t> </a:t>
            </a:r>
            <a:r>
              <a:rPr lang="en-US" sz="1400">
                <a:latin typeface="Calibri"/>
                <a:ea typeface="Calibri"/>
                <a:cs typeface="Calibri"/>
                <a:sym typeface="Calibri"/>
              </a:rPr>
              <a:t>method whose input parameter, </a:t>
            </a:r>
            <a:r>
              <a:rPr b="1" lang="en-US" sz="1400">
                <a:latin typeface="Courier New"/>
                <a:ea typeface="Courier New"/>
                <a:cs typeface="Courier New"/>
                <a:sym typeface="Courier New"/>
              </a:rPr>
              <a:t>inum</a:t>
            </a:r>
            <a:r>
              <a:rPr b="1" lang="en-US" sz="1400">
                <a:latin typeface="Calibri"/>
                <a:ea typeface="Calibri"/>
                <a:cs typeface="Calibri"/>
                <a:sym typeface="Calibri"/>
              </a:rPr>
              <a:t>, </a:t>
            </a:r>
            <a:r>
              <a:rPr lang="en-US" sz="1400">
                <a:latin typeface="Calibri"/>
                <a:ea typeface="Calibri"/>
                <a:cs typeface="Calibri"/>
                <a:sym typeface="Calibri"/>
              </a:rPr>
              <a:t>is of reference type. </a:t>
            </a:r>
            <a:endParaRPr/>
          </a:p>
          <a:p>
            <a:pPr indent="-88900" lvl="1" marL="685800" rtl="0" algn="l">
              <a:lnSpc>
                <a:spcPct val="90000"/>
              </a:lnSpc>
              <a:spcBef>
                <a:spcPts val="500"/>
              </a:spcBef>
              <a:spcAft>
                <a:spcPts val="0"/>
              </a:spcAft>
              <a:buSzPts val="1400"/>
              <a:buChar char="•"/>
            </a:pPr>
            <a:r>
              <a:rPr lang="en-US" sz="1400">
                <a:latin typeface="Calibri"/>
                <a:ea typeface="Calibri"/>
                <a:cs typeface="Calibri"/>
                <a:sym typeface="Calibri"/>
              </a:rPr>
              <a:t>Unboxing occurs when this reference type variable, </a:t>
            </a:r>
            <a:r>
              <a:rPr b="1" lang="en-US" sz="1400">
                <a:latin typeface="Courier New"/>
                <a:ea typeface="Courier New"/>
                <a:cs typeface="Courier New"/>
                <a:sym typeface="Courier New"/>
              </a:rPr>
              <a:t>inum</a:t>
            </a:r>
            <a:r>
              <a:rPr lang="en-US" sz="1400">
                <a:latin typeface="Calibri"/>
                <a:ea typeface="Calibri"/>
                <a:cs typeface="Calibri"/>
                <a:sym typeface="Calibri"/>
              </a:rPr>
              <a:t>, is converted to value type, </a:t>
            </a:r>
            <a:r>
              <a:rPr lang="en-US" sz="1400">
                <a:latin typeface="Courier New"/>
                <a:ea typeface="Courier New"/>
                <a:cs typeface="Courier New"/>
                <a:sym typeface="Courier New"/>
              </a:rPr>
              <a:t>int</a:t>
            </a:r>
            <a:r>
              <a:rPr lang="en-US" sz="1400">
                <a:latin typeface="Calibri"/>
                <a:ea typeface="Calibri"/>
                <a:cs typeface="Calibri"/>
                <a:sym typeface="Calibri"/>
              </a:rPr>
              <a:t>, before its square is returned to variable </a:t>
            </a:r>
            <a:r>
              <a:rPr b="1" lang="en-US" sz="1400">
                <a:latin typeface="Courier New"/>
                <a:ea typeface="Courier New"/>
                <a:cs typeface="Courier New"/>
                <a:sym typeface="Courier New"/>
              </a:rPr>
              <a:t>result</a:t>
            </a:r>
            <a:r>
              <a:rPr lang="en-US" sz="1400">
                <a:latin typeface="Calibri"/>
                <a:ea typeface="Calibri"/>
                <a:cs typeface="Calibri"/>
                <a:sym typeface="Calibri"/>
              </a:rPr>
              <a:t>.</a:t>
            </a:r>
            <a:endParaRPr/>
          </a:p>
          <a:p>
            <a:pPr indent="-127000" lvl="0" marL="228600" marR="0" rtl="0" algn="l">
              <a:lnSpc>
                <a:spcPct val="90000"/>
              </a:lnSpc>
              <a:spcBef>
                <a:spcPts val="1000"/>
              </a:spcBef>
              <a:spcAft>
                <a:spcPts val="0"/>
              </a:spcAft>
              <a:buClr>
                <a:schemeClr val="dk1"/>
              </a:buClr>
              <a:buSzPts val="2000"/>
              <a:buFont typeface="Noto Sans Symbols"/>
              <a:buChar char="⮚"/>
            </a:pPr>
            <a:r>
              <a:rPr lang="en-US" sz="2000">
                <a:latin typeface="Calibri"/>
                <a:ea typeface="Calibri"/>
                <a:cs typeface="Calibri"/>
                <a:sym typeface="Calibri"/>
              </a:rPr>
              <a:t>The following figure shows the output of the code:</a:t>
            </a:r>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1" marL="685800" rtl="0" algn="l">
              <a:lnSpc>
                <a:spcPct val="90000"/>
              </a:lnSpc>
              <a:spcBef>
                <a:spcPts val="500"/>
              </a:spcBef>
              <a:spcAft>
                <a:spcPts val="0"/>
              </a:spcAft>
              <a:buSzPts val="2000"/>
              <a:buNone/>
            </a:pPr>
            <a:r>
              <a:t/>
            </a:r>
            <a:endParaRPr sz="20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692" name="Google Shape;692;p5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93" name="Google Shape;693;p5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94" name="Google Shape;694;p54"/>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695" name="Google Shape;695;p54"/>
          <p:cNvSpPr txBox="1"/>
          <p:nvPr/>
        </p:nvSpPr>
        <p:spPr>
          <a:xfrm>
            <a:off x="1905000" y="1219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96" name="Google Shape;696;p54"/>
          <p:cNvSpPr txBox="1"/>
          <p:nvPr/>
        </p:nvSpPr>
        <p:spPr>
          <a:xfrm>
            <a:off x="3429000" y="1219200"/>
            <a:ext cx="6096000" cy="1981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using System;</a:t>
            </a:r>
            <a:endParaRPr b="0" i="0" sz="10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class Number</a:t>
            </a:r>
            <a:endParaRPr b="0" i="0" sz="10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49149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static void Main(string[] args) </a:t>
            </a:r>
            <a:endParaRPr b="0" i="0" sz="1000" u="none" cap="none" strike="noStrike">
              <a:solidFill>
                <a:srgbClr val="000000"/>
              </a:solidFill>
              <a:latin typeface="Arial"/>
              <a:ea typeface="Arial"/>
              <a:cs typeface="Arial"/>
              <a:sym typeface="Arial"/>
            </a:endParaRPr>
          </a:p>
          <a:p>
            <a:pPr indent="49149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834389"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int num = 8; </a:t>
            </a:r>
            <a:endParaRPr b="0" i="0" sz="1000" u="none" cap="none" strike="noStrike">
              <a:solidFill>
                <a:srgbClr val="000000"/>
              </a:solidFill>
              <a:latin typeface="Arial"/>
              <a:ea typeface="Arial"/>
              <a:cs typeface="Arial"/>
              <a:sym typeface="Arial"/>
            </a:endParaRPr>
          </a:p>
          <a:p>
            <a:pPr indent="834389"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int result; </a:t>
            </a:r>
            <a:endParaRPr b="0" i="0" sz="1000" u="none" cap="none" strike="noStrike">
              <a:solidFill>
                <a:srgbClr val="000000"/>
              </a:solidFill>
              <a:latin typeface="Arial"/>
              <a:ea typeface="Arial"/>
              <a:cs typeface="Arial"/>
              <a:sym typeface="Arial"/>
            </a:endParaRPr>
          </a:p>
          <a:p>
            <a:pPr indent="834389"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result = Square(num); </a:t>
            </a:r>
            <a:endParaRPr b="0" i="0" sz="1000" u="none" cap="none" strike="noStrike">
              <a:solidFill>
                <a:srgbClr val="000000"/>
              </a:solidFill>
              <a:latin typeface="Arial"/>
              <a:ea typeface="Arial"/>
              <a:cs typeface="Arial"/>
              <a:sym typeface="Arial"/>
            </a:endParaRPr>
          </a:p>
          <a:p>
            <a:pPr indent="834389"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Console.WriteLine("Square of {0} = {1}", num, result); </a:t>
            </a:r>
            <a:endParaRPr b="0" i="0" sz="1000" u="none" cap="none" strike="noStrike">
              <a:solidFill>
                <a:srgbClr val="000000"/>
              </a:solidFill>
              <a:latin typeface="Arial"/>
              <a:ea typeface="Arial"/>
              <a:cs typeface="Arial"/>
              <a:sym typeface="Arial"/>
            </a:endParaRPr>
          </a:p>
          <a:p>
            <a:pPr indent="49149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49149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static int Square(object inum) </a:t>
            </a:r>
            <a:endParaRPr b="0" i="0" sz="1000" u="none" cap="none" strike="noStrike">
              <a:solidFill>
                <a:srgbClr val="000000"/>
              </a:solidFill>
              <a:latin typeface="Arial"/>
              <a:ea typeface="Arial"/>
              <a:cs typeface="Arial"/>
              <a:sym typeface="Arial"/>
            </a:endParaRPr>
          </a:p>
          <a:p>
            <a:pPr indent="49149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834389"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return (int)inum * (int)inum; </a:t>
            </a:r>
            <a:endParaRPr b="0" i="0" sz="1000" u="none" cap="none" strike="noStrike">
              <a:solidFill>
                <a:srgbClr val="000000"/>
              </a:solidFill>
              <a:latin typeface="Arial"/>
              <a:ea typeface="Arial"/>
              <a:cs typeface="Arial"/>
              <a:sym typeface="Arial"/>
            </a:endParaRPr>
          </a:p>
          <a:p>
            <a:pPr indent="491490" lvl="0" marL="0" marR="0" rtl="0" algn="just">
              <a:lnSpc>
                <a:spcPct val="70000"/>
              </a:lnSpc>
              <a:spcBef>
                <a:spcPts val="20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Arial"/>
              <a:ea typeface="Arial"/>
              <a:cs typeface="Arial"/>
              <a:sym typeface="Arial"/>
            </a:endParaRPr>
          </a:p>
          <a:p>
            <a:pPr indent="0" lvl="0" marL="0" marR="0" rtl="0" algn="l">
              <a:lnSpc>
                <a:spcPct val="70000"/>
              </a:lnSpc>
              <a:spcBef>
                <a:spcPts val="450"/>
              </a:spcBef>
              <a:spcAft>
                <a:spcPts val="0"/>
              </a:spcAft>
              <a:buClr>
                <a:srgbClr val="000000"/>
              </a:buClr>
              <a:buSzPts val="900"/>
              <a:buFont typeface="Courier New"/>
              <a:buNone/>
            </a:pPr>
            <a:r>
              <a:rPr b="0" i="0" lang="en-US"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Arial"/>
              <a:ea typeface="Arial"/>
              <a:cs typeface="Arial"/>
              <a:sym typeface="Arial"/>
            </a:endParaRPr>
          </a:p>
        </p:txBody>
      </p:sp>
      <p:pic>
        <p:nvPicPr>
          <p:cNvPr id="697" name="Google Shape;697;p54"/>
          <p:cNvPicPr preferRelativeResize="0"/>
          <p:nvPr/>
        </p:nvPicPr>
        <p:blipFill rotWithShape="1">
          <a:blip r:embed="rId3">
            <a:alphaModFix/>
          </a:blip>
          <a:srcRect b="0" l="0" r="0" t="0"/>
          <a:stretch/>
        </p:blipFill>
        <p:spPr>
          <a:xfrm>
            <a:off x="2998787" y="4868862"/>
            <a:ext cx="6526213" cy="1223962"/>
          </a:xfrm>
          <a:prstGeom prst="rect">
            <a:avLst/>
          </a:prstGeom>
          <a:noFill/>
          <a:ln>
            <a:noFill/>
          </a:ln>
        </p:spPr>
      </p:pic>
      <p:sp>
        <p:nvSpPr>
          <p:cNvPr id="698" name="Google Shape;698;p54"/>
          <p:cNvSpPr txBox="1"/>
          <p:nvPr/>
        </p:nvSpPr>
        <p:spPr>
          <a:xfrm>
            <a:off x="9677400" y="6613526"/>
            <a:ext cx="776288" cy="16827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54</a:t>
            </a:r>
            <a:endParaRPr/>
          </a:p>
        </p:txBody>
      </p:sp>
      <p:sp>
        <p:nvSpPr>
          <p:cNvPr id="699" name="Google Shape;699;p5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Summary </a:t>
            </a:r>
            <a:endParaRPr>
              <a:latin typeface="Calibri"/>
              <a:ea typeface="Calibri"/>
              <a:cs typeface="Calibri"/>
              <a:sym typeface="Calibri"/>
            </a:endParaRPr>
          </a:p>
        </p:txBody>
      </p:sp>
      <p:sp>
        <p:nvSpPr>
          <p:cNvPr id="706" name="Google Shape;706;p5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Statements are executable lines of code that build up a program.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Expressions are a part of statements that always result in generating a value as the output.</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Operators are symbols used to perform mathematical and logical calculations. </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Each operator in C# is associated with a priority level in comparison with other operators.</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You can convert a data type into another data type implicitly or explicitly in C#.</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 value type can be converted to a reference type using the boxing technique.</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A reference type can be converted to a value type using the unboxing technique. </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b="1"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p:txBody>
      </p:sp>
      <p:sp>
        <p:nvSpPr>
          <p:cNvPr id="707" name="Google Shape;707;p5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08" name="Google Shape;708;p5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09" name="Google Shape;709;p55"/>
          <p:cNvSpPr/>
          <p:nvPr/>
        </p:nvSpPr>
        <p:spPr>
          <a:xfrm>
            <a:off x="1524001" y="-121571"/>
            <a:ext cx="184731" cy="243143"/>
          </a:xfrm>
          <a:prstGeom prst="rect">
            <a:avLst/>
          </a:prstGeom>
          <a:noFill/>
          <a:ln>
            <a:noFill/>
          </a:ln>
        </p:spPr>
        <p:txBody>
          <a:bodyPr anchorCtr="0" anchor="ctr" bIns="45700" lIns="91425" spcFirstLastPara="1" rIns="91425" wrap="square" tIns="45700">
            <a:spAutoFit/>
          </a:bodyPr>
          <a:lstStyle/>
          <a:p>
            <a:pPr indent="0" lvl="0" marL="0" marR="0" rtl="0" algn="l">
              <a:lnSpc>
                <a:spcPct val="70000"/>
              </a:lnSpc>
              <a:spcBef>
                <a:spcPts val="0"/>
              </a:spcBef>
              <a:spcAft>
                <a:spcPts val="0"/>
              </a:spcAft>
              <a:buClr>
                <a:schemeClr val="dk1"/>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p:txBody>
      </p:sp>
      <p:sp>
        <p:nvSpPr>
          <p:cNvPr id="710" name="Google Shape;710;p5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56"/>
          <p:cNvSpPr/>
          <p:nvPr/>
        </p:nvSpPr>
        <p:spPr>
          <a:xfrm>
            <a:off x="2743200" y="1752600"/>
            <a:ext cx="697546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A3838"/>
              </a:buClr>
              <a:buSzPts val="1000"/>
              <a:buFont typeface="Arial"/>
              <a:buNone/>
            </a:pPr>
            <a:r>
              <a:rPr b="1" i="0" lang="en-US" sz="4000" u="none" cap="none" strike="noStrike">
                <a:solidFill>
                  <a:srgbClr val="3A3838"/>
                </a:solidFill>
                <a:latin typeface="Arial"/>
                <a:ea typeface="Arial"/>
                <a:cs typeface="Arial"/>
                <a:sym typeface="Arial"/>
              </a:rPr>
              <a:t>THANKS FOR WATCHING !</a:t>
            </a:r>
            <a:endParaRPr/>
          </a:p>
        </p:txBody>
      </p:sp>
      <p:sp>
        <p:nvSpPr>
          <p:cNvPr id="716" name="Google Shape;716;p5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Statements – Uses 2-3 </a:t>
            </a:r>
            <a:endParaRPr>
              <a:latin typeface="Calibri"/>
              <a:ea typeface="Calibri"/>
              <a:cs typeface="Calibri"/>
              <a:sym typeface="Calibri"/>
            </a:endParaRPr>
          </a:p>
        </p:txBody>
      </p:sp>
      <p:sp>
        <p:nvSpPr>
          <p:cNvPr id="72" name="Google Shape;72;p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shows an example of a statement in C#:</a:t>
            </a:r>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This line of code is an example of a C# statement that calculates the area of the circle and stores the value in the variable </a:t>
            </a:r>
            <a:r>
              <a:rPr lang="en-US" sz="2400">
                <a:latin typeface="Courier New"/>
                <a:ea typeface="Courier New"/>
                <a:cs typeface="Courier New"/>
                <a:sym typeface="Courier New"/>
              </a:rPr>
              <a:t>area</a:t>
            </a:r>
            <a:r>
              <a:rPr lang="en-US" sz="2400">
                <a:latin typeface="Calibri"/>
                <a:ea typeface="Calibri"/>
                <a:cs typeface="Calibri"/>
                <a:sym typeface="Calibri"/>
              </a:rPr>
              <a:t>.</a:t>
            </a:r>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The following code shows an example of a block of statements in C#.</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A block of code is enclosed within curly braces.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first statement from the top will be executed first followed by the next statement and so on.</a:t>
            </a:r>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a:p>
            <a:pPr indent="0" lvl="0" marL="228600" marR="0" rtl="0" algn="l">
              <a:lnSpc>
                <a:spcPct val="90000"/>
              </a:lnSpc>
              <a:spcBef>
                <a:spcPts val="1000"/>
              </a:spcBef>
              <a:spcAft>
                <a:spcPts val="0"/>
              </a:spcAft>
              <a:buClr>
                <a:schemeClr val="dk1"/>
              </a:buClr>
              <a:buSzPts val="1800"/>
              <a:buFont typeface="Noto Sans Symbols"/>
              <a:buNone/>
            </a:pPr>
            <a:r>
              <a:t/>
            </a:r>
            <a:endParaRPr sz="1800">
              <a:latin typeface="Calibri"/>
              <a:ea typeface="Calibri"/>
              <a:cs typeface="Calibri"/>
              <a:sym typeface="Calibri"/>
            </a:endParaRPr>
          </a:p>
        </p:txBody>
      </p:sp>
      <p:sp>
        <p:nvSpPr>
          <p:cNvPr id="73" name="Google Shape;73;p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4" name="Google Shape;74;p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75" name="Google Shape;75;p6"/>
          <p:cNvSpPr txBox="1"/>
          <p:nvPr/>
        </p:nvSpPr>
        <p:spPr>
          <a:xfrm>
            <a:off x="3733800" y="1477963"/>
            <a:ext cx="5638800" cy="304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400"/>
              <a:buFont typeface="Noto Sans Symbols"/>
              <a:buNone/>
            </a:pPr>
            <a:r>
              <a:rPr b="0" i="0" lang="en-US" sz="1400" u="none" cap="none" strike="noStrike">
                <a:solidFill>
                  <a:srgbClr val="000000"/>
                </a:solidFill>
                <a:latin typeface="Courier New"/>
                <a:ea typeface="Courier New"/>
                <a:cs typeface="Courier New"/>
                <a:sym typeface="Courier New"/>
              </a:rPr>
              <a:t>double area = 3.1452 * radius * radius;</a:t>
            </a:r>
            <a:endParaRPr b="0" i="0" sz="1400" u="none" cap="none" strike="noStrike">
              <a:solidFill>
                <a:schemeClr val="dk1"/>
              </a:solidFill>
              <a:latin typeface="Arial"/>
              <a:ea typeface="Arial"/>
              <a:cs typeface="Arial"/>
              <a:sym typeface="Arial"/>
            </a:endParaRPr>
          </a:p>
        </p:txBody>
      </p:sp>
      <p:sp>
        <p:nvSpPr>
          <p:cNvPr id="76" name="Google Shape;76;p6"/>
          <p:cNvSpPr txBox="1"/>
          <p:nvPr/>
        </p:nvSpPr>
        <p:spPr>
          <a:xfrm>
            <a:off x="3733800" y="3581400"/>
            <a:ext cx="6096000" cy="990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side = 10;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height = 5;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double area = 0.5 * side * height;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Console.WriteLine(“Area: ” , area);</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5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p:txBody>
      </p:sp>
      <p:sp>
        <p:nvSpPr>
          <p:cNvPr id="77" name="Google Shape;77;p6"/>
          <p:cNvSpPr txBox="1"/>
          <p:nvPr/>
        </p:nvSpPr>
        <p:spPr>
          <a:xfrm>
            <a:off x="2286000" y="14319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8" name="Google Shape;78;p6"/>
          <p:cNvSpPr txBox="1"/>
          <p:nvPr/>
        </p:nvSpPr>
        <p:spPr>
          <a:xfrm>
            <a:off x="2286000" y="3886200"/>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9" name="Google Shape;79;p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Statements – Uses 3-3  </a:t>
            </a:r>
            <a:endParaRPr>
              <a:latin typeface="Calibri"/>
              <a:ea typeface="Calibri"/>
              <a:cs typeface="Calibri"/>
              <a:sym typeface="Calibri"/>
            </a:endParaRPr>
          </a:p>
        </p:txBody>
      </p:sp>
      <p:sp>
        <p:nvSpPr>
          <p:cNvPr id="86" name="Google Shape;86;p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The following code shows an example of nested blocks in C#:</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a:p>
            <a:pPr indent="-152400" lvl="0" marL="228600" marR="0" rtl="0" algn="l">
              <a:lnSpc>
                <a:spcPct val="90000"/>
              </a:lnSpc>
              <a:spcBef>
                <a:spcPts val="1000"/>
              </a:spcBef>
              <a:spcAft>
                <a:spcPts val="0"/>
              </a:spcAft>
              <a:buClr>
                <a:schemeClr val="dk1"/>
              </a:buClr>
              <a:buSzPts val="2400"/>
              <a:buFont typeface="Noto Sans Symbols"/>
              <a:buChar char="⮚"/>
            </a:pPr>
            <a:r>
              <a:rPr lang="en-US" sz="2400">
                <a:latin typeface="Calibri"/>
                <a:ea typeface="Calibri"/>
                <a:cs typeface="Calibri"/>
                <a:sym typeface="Calibri"/>
              </a:rPr>
              <a:t>In the code:</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Another block of code is nested within a block of statements.</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first three statements from the top will be executed in sequence. </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Then, the line of code within the inside braces will be executed to calculate the area.</a:t>
            </a:r>
            <a:endParaRPr/>
          </a:p>
          <a:p>
            <a:pPr indent="-127000" lvl="1" marL="685800" rtl="0" algn="l">
              <a:lnSpc>
                <a:spcPct val="90000"/>
              </a:lnSpc>
              <a:spcBef>
                <a:spcPts val="500"/>
              </a:spcBef>
              <a:spcAft>
                <a:spcPts val="0"/>
              </a:spcAft>
              <a:buSzPts val="2000"/>
              <a:buChar char="•"/>
            </a:pPr>
            <a:r>
              <a:rPr lang="en-US" sz="2000">
                <a:latin typeface="Calibri"/>
                <a:ea typeface="Calibri"/>
                <a:cs typeface="Calibri"/>
                <a:sym typeface="Calibri"/>
              </a:rPr>
              <a:t>The execution is terminated at the last statement in the block of the code displaying the area.</a:t>
            </a:r>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2400"/>
              <a:buFont typeface="Noto Sans Symbols"/>
              <a:buNone/>
            </a:pPr>
            <a:r>
              <a:t/>
            </a:r>
            <a:endParaRPr sz="2400">
              <a:latin typeface="Calibri"/>
              <a:ea typeface="Calibri"/>
              <a:cs typeface="Calibri"/>
              <a:sym typeface="Calibri"/>
            </a:endParaRPr>
          </a:p>
          <a:p>
            <a:pPr indent="-50800" lvl="0" marL="228600" rtl="0" algn="l">
              <a:lnSpc>
                <a:spcPct val="90000"/>
              </a:lnSpc>
              <a:spcBef>
                <a:spcPts val="1000"/>
              </a:spcBef>
              <a:spcAft>
                <a:spcPts val="0"/>
              </a:spcAft>
              <a:buSzPts val="2400"/>
              <a:buFont typeface="Noto Sans Symbols"/>
              <a:buNone/>
            </a:pPr>
            <a:r>
              <a:t/>
            </a:r>
            <a:endParaRPr sz="2400">
              <a:latin typeface="Calibri"/>
              <a:ea typeface="Calibri"/>
              <a:cs typeface="Calibri"/>
              <a:sym typeface="Calibri"/>
            </a:endParaRPr>
          </a:p>
        </p:txBody>
      </p:sp>
      <p:sp>
        <p:nvSpPr>
          <p:cNvPr id="87" name="Google Shape;87;p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88" name="Google Shape;88;p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89" name="Google Shape;89;p7"/>
          <p:cNvSpPr txBox="1"/>
          <p:nvPr/>
        </p:nvSpPr>
        <p:spPr>
          <a:xfrm>
            <a:off x="3702050" y="1295400"/>
            <a:ext cx="6203950" cy="1524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int side = 5;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int height = 10;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double area;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6858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area = 0.5 * side * height;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22860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Console.WriteLine(area);</a:t>
            </a:r>
            <a:endParaRPr b="0" i="0" sz="12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a:p>
          <a:p>
            <a:pPr indent="0" lvl="0" marL="0" marR="0" rtl="0" algn="l">
              <a:lnSpc>
                <a:spcPct val="70000"/>
              </a:lnSpc>
              <a:spcBef>
                <a:spcPts val="1800"/>
              </a:spcBef>
              <a:spcAft>
                <a:spcPts val="0"/>
              </a:spcAft>
              <a:buClr>
                <a:schemeClr val="dk1"/>
              </a:buClr>
              <a:buSzPts val="1600"/>
              <a:buFont typeface="Courier New"/>
              <a:buNone/>
            </a:pPr>
            <a:r>
              <a:t/>
            </a:r>
            <a:endParaRPr b="0" i="0" sz="1600" u="none" cap="none" strike="noStrike">
              <a:solidFill>
                <a:schemeClr val="dk1"/>
              </a:solidFill>
              <a:latin typeface="Courier New"/>
              <a:ea typeface="Courier New"/>
              <a:cs typeface="Courier New"/>
              <a:sym typeface="Courier New"/>
            </a:endParaRPr>
          </a:p>
        </p:txBody>
      </p:sp>
      <p:sp>
        <p:nvSpPr>
          <p:cNvPr id="90" name="Google Shape;90;p7"/>
          <p:cNvSpPr txBox="1"/>
          <p:nvPr/>
        </p:nvSpPr>
        <p:spPr>
          <a:xfrm>
            <a:off x="2254250" y="1827237"/>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91" name="Google Shape;91;p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Types of Statements </a:t>
            </a:r>
            <a:endParaRPr>
              <a:latin typeface="Calibri"/>
              <a:ea typeface="Calibri"/>
              <a:cs typeface="Calibri"/>
              <a:sym typeface="Calibri"/>
            </a:endParaRPr>
          </a:p>
        </p:txBody>
      </p:sp>
      <p:sp>
        <p:nvSpPr>
          <p:cNvPr id="98" name="Google Shape;98;p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marR="0" rtl="0" algn="l">
              <a:lnSpc>
                <a:spcPct val="90000"/>
              </a:lnSpc>
              <a:spcBef>
                <a:spcPts val="0"/>
              </a:spcBef>
              <a:spcAft>
                <a:spcPts val="0"/>
              </a:spcAft>
              <a:buClr>
                <a:schemeClr val="dk1"/>
              </a:buClr>
              <a:buSzPts val="2400"/>
              <a:buFont typeface="Noto Sans Symbols"/>
              <a:buChar char="⮚"/>
            </a:pPr>
            <a:r>
              <a:rPr lang="en-US" sz="2400">
                <a:latin typeface="Calibri"/>
                <a:ea typeface="Calibri"/>
                <a:cs typeface="Calibri"/>
                <a:sym typeface="Calibri"/>
              </a:rPr>
              <a:t>Similar to statements in C and C++, the C# statements are classified into seven categories:</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Selection Statements</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Iteration Statements</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Jump Statements</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Exception Handling Statements</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Checked and Unchecked Statements</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Fixed Statement</a:t>
            </a:r>
            <a:endParaRPr/>
          </a:p>
          <a:p>
            <a:pPr indent="-127000" lvl="1" marL="685800" rtl="0" algn="just">
              <a:lnSpc>
                <a:spcPct val="90000"/>
              </a:lnSpc>
              <a:spcBef>
                <a:spcPts val="1700"/>
              </a:spcBef>
              <a:spcAft>
                <a:spcPts val="0"/>
              </a:spcAft>
              <a:buSzPts val="2000"/>
              <a:buChar char="•"/>
            </a:pPr>
            <a:r>
              <a:rPr lang="en-US" sz="2000">
                <a:latin typeface="Calibri"/>
                <a:ea typeface="Calibri"/>
                <a:cs typeface="Calibri"/>
                <a:sym typeface="Calibri"/>
              </a:rPr>
              <a:t>Lock Statement</a:t>
            </a:r>
            <a:endParaRPr/>
          </a:p>
          <a:p>
            <a:pPr indent="0" lvl="1" marL="685800" rtl="0" algn="just">
              <a:lnSpc>
                <a:spcPct val="90000"/>
              </a:lnSpc>
              <a:spcBef>
                <a:spcPts val="1700"/>
              </a:spcBef>
              <a:spcAft>
                <a:spcPts val="0"/>
              </a:spcAft>
              <a:buSzPts val="1800"/>
              <a:buNone/>
            </a:pPr>
            <a:r>
              <a:t/>
            </a:r>
            <a:endParaRPr b="1" sz="1800">
              <a:latin typeface="Calibri"/>
              <a:ea typeface="Calibri"/>
              <a:cs typeface="Calibri"/>
              <a:sym typeface="Calibri"/>
            </a:endParaRPr>
          </a:p>
          <a:p>
            <a:pPr indent="-57150" lvl="3" marL="1600200" rtl="0" algn="l">
              <a:lnSpc>
                <a:spcPct val="90000"/>
              </a:lnSpc>
              <a:spcBef>
                <a:spcPts val="500"/>
              </a:spcBef>
              <a:spcAft>
                <a:spcPts val="0"/>
              </a:spcAft>
              <a:buClr>
                <a:srgbClr val="004E4C"/>
              </a:buClr>
              <a:buSzPts val="900"/>
              <a:buNone/>
            </a:pPr>
            <a:r>
              <a:t/>
            </a:r>
            <a:endParaRPr>
              <a:latin typeface="Courier New"/>
              <a:ea typeface="Courier New"/>
              <a:cs typeface="Courier New"/>
              <a:sym typeface="Courier New"/>
            </a:endParaRPr>
          </a:p>
          <a:p>
            <a:pPr indent="-57150" lvl="3" marL="1600200" rtl="0" algn="l">
              <a:lnSpc>
                <a:spcPct val="90000"/>
              </a:lnSpc>
              <a:spcBef>
                <a:spcPts val="500"/>
              </a:spcBef>
              <a:spcAft>
                <a:spcPts val="0"/>
              </a:spcAft>
              <a:buClr>
                <a:srgbClr val="004E4C"/>
              </a:buClr>
              <a:buSzPts val="900"/>
              <a:buNone/>
            </a:pPr>
            <a:r>
              <a:t/>
            </a:r>
            <a:endParaRPr>
              <a:latin typeface="Calibri"/>
              <a:ea typeface="Calibri"/>
              <a:cs typeface="Calibri"/>
              <a:sym typeface="Calibri"/>
            </a:endParaRPr>
          </a:p>
        </p:txBody>
      </p:sp>
      <p:sp>
        <p:nvSpPr>
          <p:cNvPr id="99" name="Google Shape;99;p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00" name="Google Shape;100;p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01" name="Google Shape;101;p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342900" lvl="0" marL="342900" rtl="0" algn="l">
              <a:lnSpc>
                <a:spcPct val="90000"/>
              </a:lnSpc>
              <a:spcBef>
                <a:spcPts val="0"/>
              </a:spcBef>
              <a:spcAft>
                <a:spcPts val="0"/>
              </a:spcAft>
              <a:buSzPts val="4400"/>
              <a:buNone/>
            </a:pPr>
            <a:r>
              <a:rPr lang="en-US">
                <a:latin typeface="Calibri"/>
                <a:ea typeface="Calibri"/>
                <a:cs typeface="Calibri"/>
                <a:sym typeface="Calibri"/>
              </a:rPr>
              <a:t>Checked and Unchecked Statements 1-4</a:t>
            </a:r>
            <a:endParaRPr>
              <a:latin typeface="Calibri"/>
              <a:ea typeface="Calibri"/>
              <a:cs typeface="Calibri"/>
              <a:sym typeface="Calibri"/>
            </a:endParaRPr>
          </a:p>
        </p:txBody>
      </p:sp>
      <p:sp>
        <p:nvSpPr>
          <p:cNvPr id="108" name="Google Shape;108;p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20650" lvl="0" marL="228600" marR="0" rtl="0" algn="l">
              <a:lnSpc>
                <a:spcPct val="90000"/>
              </a:lnSpc>
              <a:spcBef>
                <a:spcPts val="0"/>
              </a:spcBef>
              <a:spcAft>
                <a:spcPts val="0"/>
              </a:spcAft>
              <a:buClr>
                <a:schemeClr val="dk1"/>
              </a:buClr>
              <a:buSzPts val="1900"/>
              <a:buFont typeface="Noto Sans Symbols"/>
              <a:buChar char="⮚"/>
            </a:pPr>
            <a:r>
              <a:rPr lang="en-US" sz="1900">
                <a:latin typeface="Calibri"/>
                <a:ea typeface="Calibri"/>
                <a:cs typeface="Calibri"/>
                <a:sym typeface="Calibri"/>
              </a:rPr>
              <a:t>Following are the features of the checked and unchecked statements:</a:t>
            </a:r>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0" lvl="0" marL="228600" marR="0" rtl="0" algn="l">
              <a:lnSpc>
                <a:spcPct val="90000"/>
              </a:lnSpc>
              <a:spcBef>
                <a:spcPts val="1000"/>
              </a:spcBef>
              <a:spcAft>
                <a:spcPts val="0"/>
              </a:spcAft>
              <a:buClr>
                <a:schemeClr val="dk1"/>
              </a:buClr>
              <a:buSzPts val="1900"/>
              <a:buFont typeface="Noto Sans Symbols"/>
              <a:buNone/>
            </a:pPr>
            <a:r>
              <a:t/>
            </a:r>
            <a:endParaRPr sz="1900">
              <a:latin typeface="Calibri"/>
              <a:ea typeface="Calibri"/>
              <a:cs typeface="Calibri"/>
              <a:sym typeface="Calibri"/>
            </a:endParaRPr>
          </a:p>
          <a:p>
            <a:pPr indent="-120650" lvl="0" marL="228600" marR="0" rtl="0" algn="l">
              <a:lnSpc>
                <a:spcPct val="90000"/>
              </a:lnSpc>
              <a:spcBef>
                <a:spcPts val="1000"/>
              </a:spcBef>
              <a:spcAft>
                <a:spcPts val="0"/>
              </a:spcAft>
              <a:buClr>
                <a:schemeClr val="dk1"/>
              </a:buClr>
              <a:buSzPts val="1900"/>
              <a:buFont typeface="Noto Sans Symbols"/>
              <a:buChar char="⮚"/>
            </a:pPr>
            <a:r>
              <a:rPr lang="en-US" sz="1900">
                <a:latin typeface="Calibri"/>
                <a:ea typeface="Calibri"/>
                <a:cs typeface="Calibri"/>
                <a:sym typeface="Calibri"/>
              </a:rPr>
              <a:t>A checked statement creates a checked context for a block of statements and has the following form:</a:t>
            </a:r>
            <a:endParaRPr/>
          </a:p>
          <a:p>
            <a:pPr indent="-76200" lvl="1" marL="685800" rtl="0" algn="l">
              <a:lnSpc>
                <a:spcPct val="90000"/>
              </a:lnSpc>
              <a:spcBef>
                <a:spcPts val="500"/>
              </a:spcBef>
              <a:spcAft>
                <a:spcPts val="0"/>
              </a:spcAft>
              <a:buSzPts val="1500"/>
              <a:buFont typeface="Noto Sans Symbols"/>
              <a:buNone/>
            </a:pPr>
            <a:r>
              <a:rPr lang="en-US" sz="1500">
                <a:latin typeface="Courier New"/>
                <a:ea typeface="Courier New"/>
                <a:cs typeface="Courier New"/>
                <a:sym typeface="Courier New"/>
              </a:rPr>
              <a:t>  </a:t>
            </a:r>
            <a:r>
              <a:rPr lang="en-US" sz="1400">
                <a:latin typeface="Courier New"/>
                <a:ea typeface="Courier New"/>
                <a:cs typeface="Courier New"/>
                <a:sym typeface="Courier New"/>
              </a:rPr>
              <a:t>checked-statement: </a:t>
            </a:r>
            <a:endParaRPr/>
          </a:p>
          <a:p>
            <a:pPr indent="-76200" lvl="1" marL="685800" rtl="0" algn="l">
              <a:lnSpc>
                <a:spcPct val="90000"/>
              </a:lnSpc>
              <a:spcBef>
                <a:spcPts val="500"/>
              </a:spcBef>
              <a:spcAft>
                <a:spcPts val="0"/>
              </a:spcAft>
              <a:buSzPts val="1400"/>
              <a:buFont typeface="Noto Sans Symbols"/>
              <a:buNone/>
            </a:pPr>
            <a:r>
              <a:rPr lang="en-US" sz="1400">
                <a:latin typeface="Courier New"/>
                <a:ea typeface="Courier New"/>
                <a:cs typeface="Courier New"/>
                <a:sym typeface="Courier New"/>
              </a:rPr>
              <a:t>  checked block </a:t>
            </a:r>
            <a:endParaRPr/>
          </a:p>
          <a:p>
            <a:pPr indent="0" lvl="0" marL="228600" marR="0" rtl="0" algn="l">
              <a:lnSpc>
                <a:spcPct val="90000"/>
              </a:lnSpc>
              <a:spcBef>
                <a:spcPts val="1000"/>
              </a:spcBef>
              <a:spcAft>
                <a:spcPts val="0"/>
              </a:spcAft>
              <a:buClr>
                <a:schemeClr val="dk1"/>
              </a:buClr>
              <a:buSzPts val="2000"/>
              <a:buFont typeface="Noto Sans Symbols"/>
              <a:buNone/>
            </a:pPr>
            <a:r>
              <a:t/>
            </a:r>
            <a:endParaRPr sz="2000">
              <a:latin typeface="Calibri"/>
              <a:ea typeface="Calibri"/>
              <a:cs typeface="Calibri"/>
              <a:sym typeface="Calibri"/>
            </a:endParaRPr>
          </a:p>
        </p:txBody>
      </p:sp>
      <p:sp>
        <p:nvSpPr>
          <p:cNvPr id="109" name="Google Shape;109;p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10" name="Google Shape;110;p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11" name="Google Shape;111;p9"/>
          <p:cNvSpPr/>
          <p:nvPr/>
        </p:nvSpPr>
        <p:spPr>
          <a:xfrm>
            <a:off x="2133601" y="1853526"/>
            <a:ext cx="2166937" cy="1300162"/>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The checked statement checks for an arithmetic overflow in arithmetic expressions and the unchecked statement does not check for an arithmetic overflow. </a:t>
            </a:r>
            <a:endParaRPr b="0" i="0" sz="1200" u="none" cap="none" strike="noStrike">
              <a:solidFill>
                <a:schemeClr val="lt1"/>
              </a:solidFill>
              <a:latin typeface="Arial"/>
              <a:ea typeface="Arial"/>
              <a:cs typeface="Arial"/>
              <a:sym typeface="Arial"/>
            </a:endParaRPr>
          </a:p>
        </p:txBody>
      </p:sp>
      <p:sp>
        <p:nvSpPr>
          <p:cNvPr id="112" name="Google Shape;112;p9"/>
          <p:cNvSpPr/>
          <p:nvPr/>
        </p:nvSpPr>
        <p:spPr>
          <a:xfrm>
            <a:off x="4517231" y="1853526"/>
            <a:ext cx="2166937" cy="1300162"/>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An arithmetic overflow occurs if the result of an expression or a block of code is greater than the range of the target variable’s data type causing the program to throw an exception that is caught by the </a:t>
            </a:r>
            <a:r>
              <a:rPr b="0" i="0" lang="en-US" sz="1200" u="none" cap="none" strike="noStrike">
                <a:solidFill>
                  <a:schemeClr val="lt1"/>
                </a:solidFill>
                <a:latin typeface="Courier New"/>
                <a:ea typeface="Courier New"/>
                <a:cs typeface="Courier New"/>
                <a:sym typeface="Courier New"/>
              </a:rPr>
              <a:t>OverflowException</a:t>
            </a:r>
            <a:r>
              <a:rPr b="0" i="0" lang="en-US" sz="1200" u="none" cap="none" strike="noStrike">
                <a:solidFill>
                  <a:schemeClr val="lt1"/>
                </a:solidFill>
                <a:latin typeface="Calibri"/>
                <a:ea typeface="Calibri"/>
                <a:cs typeface="Calibri"/>
                <a:sym typeface="Calibri"/>
              </a:rPr>
              <a:t> class. </a:t>
            </a:r>
            <a:endParaRPr b="0" i="0" sz="1200" u="none" cap="none" strike="noStrike">
              <a:solidFill>
                <a:schemeClr val="lt1"/>
              </a:solidFill>
              <a:latin typeface="Arial"/>
              <a:ea typeface="Arial"/>
              <a:cs typeface="Arial"/>
              <a:sym typeface="Arial"/>
            </a:endParaRPr>
          </a:p>
        </p:txBody>
      </p:sp>
      <p:sp>
        <p:nvSpPr>
          <p:cNvPr id="113" name="Google Shape;113;p9"/>
          <p:cNvSpPr/>
          <p:nvPr/>
        </p:nvSpPr>
        <p:spPr>
          <a:xfrm>
            <a:off x="6900861" y="1853526"/>
            <a:ext cx="2166937" cy="1300162"/>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Exceptions are runtime errors that disrupt the normal flow of the program. </a:t>
            </a:r>
            <a:endParaRPr b="0" i="0" sz="1200" u="none" cap="none" strike="noStrike">
              <a:solidFill>
                <a:schemeClr val="lt1"/>
              </a:solidFill>
              <a:latin typeface="Arial"/>
              <a:ea typeface="Arial"/>
              <a:cs typeface="Arial"/>
              <a:sym typeface="Arial"/>
            </a:endParaRPr>
          </a:p>
        </p:txBody>
      </p:sp>
      <p:sp>
        <p:nvSpPr>
          <p:cNvPr id="114" name="Google Shape;114;p9"/>
          <p:cNvSpPr/>
          <p:nvPr/>
        </p:nvSpPr>
        <p:spPr>
          <a:xfrm>
            <a:off x="3325416" y="3348712"/>
            <a:ext cx="2166937" cy="1300162"/>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The </a:t>
            </a:r>
            <a:r>
              <a:rPr b="0" i="0" lang="en-US" sz="1200" u="none" cap="none" strike="noStrike">
                <a:solidFill>
                  <a:schemeClr val="lt1"/>
                </a:solidFill>
                <a:latin typeface="Courier New"/>
                <a:ea typeface="Courier New"/>
                <a:cs typeface="Courier New"/>
                <a:sym typeface="Courier New"/>
              </a:rPr>
              <a:t>System.Exception</a:t>
            </a:r>
            <a:r>
              <a:rPr b="0" i="0" lang="en-US" sz="1200" u="none" cap="none" strike="noStrike">
                <a:solidFill>
                  <a:schemeClr val="lt1"/>
                </a:solidFill>
                <a:latin typeface="Calibri"/>
                <a:ea typeface="Calibri"/>
                <a:cs typeface="Calibri"/>
                <a:sym typeface="Calibri"/>
              </a:rPr>
              <a:t> class is used to derive several exception classes that handle the different types of exceptions.</a:t>
            </a:r>
            <a:endParaRPr b="0" i="0" sz="1200" u="none" cap="none" strike="noStrike">
              <a:solidFill>
                <a:schemeClr val="lt1"/>
              </a:solidFill>
              <a:latin typeface="Arial"/>
              <a:ea typeface="Arial"/>
              <a:cs typeface="Arial"/>
              <a:sym typeface="Arial"/>
            </a:endParaRPr>
          </a:p>
        </p:txBody>
      </p:sp>
      <p:sp>
        <p:nvSpPr>
          <p:cNvPr id="115" name="Google Shape;115;p9"/>
          <p:cNvSpPr/>
          <p:nvPr/>
        </p:nvSpPr>
        <p:spPr>
          <a:xfrm>
            <a:off x="5709046" y="3348712"/>
            <a:ext cx="2166937" cy="1300162"/>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Clr>
                <a:schemeClr val="lt1"/>
              </a:buClr>
              <a:buSzPts val="1200"/>
              <a:buFont typeface="Calibri"/>
              <a:buNone/>
            </a:pPr>
            <a:r>
              <a:rPr b="0" i="0" lang="en-US" sz="1200" u="none" cap="none" strike="noStrike">
                <a:solidFill>
                  <a:schemeClr val="lt1"/>
                </a:solidFill>
                <a:latin typeface="Calibri"/>
                <a:ea typeface="Calibri"/>
                <a:cs typeface="Calibri"/>
                <a:sym typeface="Calibri"/>
              </a:rPr>
              <a:t>The checked statement is associated with the </a:t>
            </a:r>
            <a:r>
              <a:rPr b="0" i="0" lang="en-US" sz="1200" u="none" cap="none" strike="noStrike">
                <a:solidFill>
                  <a:schemeClr val="lt1"/>
                </a:solidFill>
                <a:latin typeface="Courier New"/>
                <a:ea typeface="Courier New"/>
                <a:cs typeface="Courier New"/>
                <a:sym typeface="Courier New"/>
              </a:rPr>
              <a:t>checked</a:t>
            </a:r>
            <a:r>
              <a:rPr b="0" i="0" lang="en-US" sz="1200" u="none" cap="none" strike="noStrike">
                <a:solidFill>
                  <a:schemeClr val="lt1"/>
                </a:solidFill>
                <a:latin typeface="Calibri"/>
                <a:ea typeface="Calibri"/>
                <a:cs typeface="Calibri"/>
                <a:sym typeface="Calibri"/>
              </a:rPr>
              <a:t> keyword. When an arithmetic overflow occurs, the checked statement halts the execution of the program.</a:t>
            </a:r>
            <a:endParaRPr b="0" i="0" sz="1200" u="none" cap="none" strike="noStrike">
              <a:solidFill>
                <a:schemeClr val="lt1"/>
              </a:solidFill>
              <a:latin typeface="Arial"/>
              <a:ea typeface="Arial"/>
              <a:cs typeface="Arial"/>
              <a:sym typeface="Arial"/>
            </a:endParaRPr>
          </a:p>
        </p:txBody>
      </p:sp>
      <p:sp>
        <p:nvSpPr>
          <p:cNvPr id="116" name="Google Shape;116;p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Calibri"/>
              <a:buNone/>
            </a:pPr>
            <a:r>
              <a:rPr lang="en-US"/>
              <a:t>Building Applications Using C# / Session 03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Lại Đức Chung</dc:creator>
</cp:coreProperties>
</file>